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Lazord Sans Serif Expanded" panose="020B0604020202020204" charset="-78"/>
      <p:regular r:id="rId22"/>
    </p:embeddedFont>
    <p:embeddedFont>
      <p:font typeface="Lexend Deca" pitchFamily="2" charset="0"/>
      <p:regular r:id="rId23"/>
      <p:bold r:id="rId24"/>
    </p:embeddedFont>
    <p:embeddedFont>
      <p:font typeface="Montserrat" pitchFamily="2" charset="0"/>
      <p:regular r:id="rId25"/>
      <p:bold r:id="rId26"/>
      <p:italic r:id="rId27"/>
      <p:boldItalic r:id="rId28"/>
    </p:embeddedFont>
    <p:embeddedFont>
      <p:font typeface="Montserrat Bold" pitchFamily="2" charset="0"/>
      <p:regular r:id="rId29"/>
      <p:bold r:id="rId30"/>
    </p:embeddedFont>
    <p:embeddedFont>
      <p:font typeface="Montserrat SemiBold" pitchFamily="2" charset="0"/>
      <p:bold r:id="rId31"/>
      <p:boldItalic r:id="rId32"/>
    </p:embeddedFont>
    <p:embeddedFont>
      <p:font typeface="Tenorite" panose="00000500000000000000" pitchFamily="2" charset="0"/>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37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sv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44.svg"/></Relationships>
</file>

<file path=ppt/slides/_rels/slide1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48.svg"/></Relationships>
</file>

<file path=ppt/slides/_rels/slide1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3" Type="http://schemas.openxmlformats.org/officeDocument/2006/relationships/image" Target="../media/image59.svg"/><Relationship Id="rId18" Type="http://schemas.openxmlformats.org/officeDocument/2006/relationships/image" Target="../media/image62.png"/><Relationship Id="rId26" Type="http://schemas.openxmlformats.org/officeDocument/2006/relationships/image" Target="../media/image68.png"/><Relationship Id="rId39" Type="http://schemas.openxmlformats.org/officeDocument/2006/relationships/image" Target="../media/image81.svg"/><Relationship Id="rId21" Type="http://schemas.openxmlformats.org/officeDocument/2006/relationships/image" Target="../media/image65.svg"/><Relationship Id="rId34" Type="http://schemas.openxmlformats.org/officeDocument/2006/relationships/image" Target="../media/image76.png"/><Relationship Id="rId42" Type="http://schemas.openxmlformats.org/officeDocument/2006/relationships/image" Target="../media/image82.png"/><Relationship Id="rId47" Type="http://schemas.openxmlformats.org/officeDocument/2006/relationships/image" Target="../media/image87.svg"/><Relationship Id="rId50" Type="http://schemas.openxmlformats.org/officeDocument/2006/relationships/image" Target="../media/image90.png"/><Relationship Id="rId7" Type="http://schemas.openxmlformats.org/officeDocument/2006/relationships/image" Target="../media/image53.svg"/><Relationship Id="rId2" Type="http://schemas.openxmlformats.org/officeDocument/2006/relationships/image" Target="../media/image1.png"/><Relationship Id="rId16" Type="http://schemas.openxmlformats.org/officeDocument/2006/relationships/image" Target="../media/image60.png"/><Relationship Id="rId29" Type="http://schemas.openxmlformats.org/officeDocument/2006/relationships/image" Target="../media/image71.svg"/><Relationship Id="rId11" Type="http://schemas.openxmlformats.org/officeDocument/2006/relationships/image" Target="../media/image57.svg"/><Relationship Id="rId24" Type="http://schemas.openxmlformats.org/officeDocument/2006/relationships/image" Target="../media/image66.png"/><Relationship Id="rId32" Type="http://schemas.openxmlformats.org/officeDocument/2006/relationships/image" Target="../media/image74.png"/><Relationship Id="rId37" Type="http://schemas.openxmlformats.org/officeDocument/2006/relationships/image" Target="../media/image79.svg"/><Relationship Id="rId40" Type="http://schemas.openxmlformats.org/officeDocument/2006/relationships/image" Target="../media/image26.png"/><Relationship Id="rId45" Type="http://schemas.openxmlformats.org/officeDocument/2006/relationships/image" Target="../media/image85.svg"/><Relationship Id="rId5" Type="http://schemas.openxmlformats.org/officeDocument/2006/relationships/image" Target="../media/image51.svg"/><Relationship Id="rId15" Type="http://schemas.openxmlformats.org/officeDocument/2006/relationships/image" Target="../media/image32.svg"/><Relationship Id="rId23" Type="http://schemas.openxmlformats.org/officeDocument/2006/relationships/image" Target="../media/image48.svg"/><Relationship Id="rId28" Type="http://schemas.openxmlformats.org/officeDocument/2006/relationships/image" Target="../media/image70.png"/><Relationship Id="rId36" Type="http://schemas.openxmlformats.org/officeDocument/2006/relationships/image" Target="../media/image78.png"/><Relationship Id="rId49" Type="http://schemas.openxmlformats.org/officeDocument/2006/relationships/image" Target="../media/image89.svg"/><Relationship Id="rId10" Type="http://schemas.openxmlformats.org/officeDocument/2006/relationships/image" Target="../media/image56.png"/><Relationship Id="rId19" Type="http://schemas.openxmlformats.org/officeDocument/2006/relationships/image" Target="../media/image63.svg"/><Relationship Id="rId31" Type="http://schemas.openxmlformats.org/officeDocument/2006/relationships/image" Target="../media/image73.svg"/><Relationship Id="rId44" Type="http://schemas.openxmlformats.org/officeDocument/2006/relationships/image" Target="../media/image84.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31.png"/><Relationship Id="rId22" Type="http://schemas.openxmlformats.org/officeDocument/2006/relationships/image" Target="../media/image47.png"/><Relationship Id="rId27" Type="http://schemas.openxmlformats.org/officeDocument/2006/relationships/image" Target="../media/image69.svg"/><Relationship Id="rId30" Type="http://schemas.openxmlformats.org/officeDocument/2006/relationships/image" Target="../media/image72.png"/><Relationship Id="rId35" Type="http://schemas.openxmlformats.org/officeDocument/2006/relationships/image" Target="../media/image77.svg"/><Relationship Id="rId43" Type="http://schemas.openxmlformats.org/officeDocument/2006/relationships/image" Target="../media/image83.svg"/><Relationship Id="rId48" Type="http://schemas.openxmlformats.org/officeDocument/2006/relationships/image" Target="../media/image88.png"/><Relationship Id="rId8" Type="http://schemas.openxmlformats.org/officeDocument/2006/relationships/image" Target="../media/image54.png"/><Relationship Id="rId51" Type="http://schemas.openxmlformats.org/officeDocument/2006/relationships/image" Target="../media/image91.svg"/><Relationship Id="rId3" Type="http://schemas.openxmlformats.org/officeDocument/2006/relationships/image" Target="../media/image2.svg"/><Relationship Id="rId12" Type="http://schemas.openxmlformats.org/officeDocument/2006/relationships/image" Target="../media/image58.png"/><Relationship Id="rId17" Type="http://schemas.openxmlformats.org/officeDocument/2006/relationships/image" Target="../media/image61.svg"/><Relationship Id="rId25" Type="http://schemas.openxmlformats.org/officeDocument/2006/relationships/image" Target="../media/image67.svg"/><Relationship Id="rId33" Type="http://schemas.openxmlformats.org/officeDocument/2006/relationships/image" Target="../media/image75.svg"/><Relationship Id="rId38" Type="http://schemas.openxmlformats.org/officeDocument/2006/relationships/image" Target="../media/image80.png"/><Relationship Id="rId46" Type="http://schemas.openxmlformats.org/officeDocument/2006/relationships/image" Target="../media/image86.png"/><Relationship Id="rId20" Type="http://schemas.openxmlformats.org/officeDocument/2006/relationships/image" Target="../media/image64.png"/><Relationship Id="rId41" Type="http://schemas.openxmlformats.org/officeDocument/2006/relationships/image" Target="../media/image27.svg"/><Relationship Id="rId1" Type="http://schemas.openxmlformats.org/officeDocument/2006/relationships/slideLayout" Target="../slideLayouts/slideLayout7.xml"/><Relationship Id="rId6"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Freeform 2"/>
          <p:cNvSpPr/>
          <p:nvPr/>
        </p:nvSpPr>
        <p:spPr>
          <a:xfrm>
            <a:off x="-2936399" y="5363601"/>
            <a:ext cx="7789398" cy="7789398"/>
          </a:xfrm>
          <a:custGeom>
            <a:avLst/>
            <a:gdLst/>
            <a:ahLst/>
            <a:cxnLst/>
            <a:rect l="l" t="t" r="r" b="b"/>
            <a:pathLst>
              <a:path w="7789398" h="7789398">
                <a:moveTo>
                  <a:pt x="0" y="0"/>
                </a:moveTo>
                <a:lnTo>
                  <a:pt x="7789398" y="0"/>
                </a:lnTo>
                <a:lnTo>
                  <a:pt x="7789398" y="7789398"/>
                </a:lnTo>
                <a:lnTo>
                  <a:pt x="0" y="7789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648004" y="1318025"/>
            <a:ext cx="8223300" cy="7119705"/>
          </a:xfrm>
          <a:custGeom>
            <a:avLst/>
            <a:gdLst/>
            <a:ahLst/>
            <a:cxnLst/>
            <a:rect l="l" t="t" r="r" b="b"/>
            <a:pathLst>
              <a:path w="8223300" h="7119705">
                <a:moveTo>
                  <a:pt x="0" y="0"/>
                </a:moveTo>
                <a:lnTo>
                  <a:pt x="8223300" y="0"/>
                </a:lnTo>
                <a:lnTo>
                  <a:pt x="8223300" y="7119705"/>
                </a:lnTo>
                <a:lnTo>
                  <a:pt x="0" y="7119705"/>
                </a:lnTo>
                <a:lnTo>
                  <a:pt x="0" y="0"/>
                </a:lnTo>
                <a:close/>
              </a:path>
            </a:pathLst>
          </a:custGeom>
          <a:blipFill>
            <a:blip r:embed="rId4"/>
            <a:stretch>
              <a:fillRect l="-14975" r="-14975"/>
            </a:stretch>
          </a:blipFill>
        </p:spPr>
      </p:sp>
      <p:grpSp>
        <p:nvGrpSpPr>
          <p:cNvPr id="4" name="Group 4"/>
          <p:cNvGrpSpPr/>
          <p:nvPr/>
        </p:nvGrpSpPr>
        <p:grpSpPr>
          <a:xfrm>
            <a:off x="15417809" y="8711933"/>
            <a:ext cx="1453495" cy="546367"/>
            <a:chOff x="0" y="0"/>
            <a:chExt cx="1937994" cy="728489"/>
          </a:xfrm>
        </p:grpSpPr>
        <p:grpSp>
          <p:nvGrpSpPr>
            <p:cNvPr id="5" name="Group 5"/>
            <p:cNvGrpSpPr/>
            <p:nvPr/>
          </p:nvGrpSpPr>
          <p:grpSpPr>
            <a:xfrm>
              <a:off x="0" y="0"/>
              <a:ext cx="1937994" cy="728489"/>
              <a:chOff x="0" y="0"/>
              <a:chExt cx="476650" cy="179172"/>
            </a:xfrm>
          </p:grpSpPr>
          <p:sp>
            <p:nvSpPr>
              <p:cNvPr id="6" name="Freeform 6"/>
              <p:cNvSpPr/>
              <p:nvPr/>
            </p:nvSpPr>
            <p:spPr>
              <a:xfrm>
                <a:off x="0" y="0"/>
                <a:ext cx="476650" cy="179172"/>
              </a:xfrm>
              <a:custGeom>
                <a:avLst/>
                <a:gdLst/>
                <a:ahLst/>
                <a:cxnLst/>
                <a:rect l="l" t="t" r="r" b="b"/>
                <a:pathLst>
                  <a:path w="476650" h="179172">
                    <a:moveTo>
                      <a:pt x="89586" y="0"/>
                    </a:moveTo>
                    <a:lnTo>
                      <a:pt x="387064" y="0"/>
                    </a:lnTo>
                    <a:cubicBezTo>
                      <a:pt x="410824" y="0"/>
                      <a:pt x="433610" y="9439"/>
                      <a:pt x="450411" y="26239"/>
                    </a:cubicBezTo>
                    <a:cubicBezTo>
                      <a:pt x="467212" y="43040"/>
                      <a:pt x="476650" y="65826"/>
                      <a:pt x="476650" y="89586"/>
                    </a:cubicBezTo>
                    <a:lnTo>
                      <a:pt x="476650" y="89586"/>
                    </a:lnTo>
                    <a:cubicBezTo>
                      <a:pt x="476650" y="139063"/>
                      <a:pt x="436541" y="179172"/>
                      <a:pt x="387064" y="179172"/>
                    </a:cubicBezTo>
                    <a:lnTo>
                      <a:pt x="89586" y="179172"/>
                    </a:lnTo>
                    <a:cubicBezTo>
                      <a:pt x="40109" y="179172"/>
                      <a:pt x="0" y="139063"/>
                      <a:pt x="0" y="89586"/>
                    </a:cubicBezTo>
                    <a:lnTo>
                      <a:pt x="0" y="89586"/>
                    </a:lnTo>
                    <a:cubicBezTo>
                      <a:pt x="0" y="40109"/>
                      <a:pt x="40109" y="0"/>
                      <a:pt x="89586" y="0"/>
                    </a:cubicBezTo>
                    <a:close/>
                  </a:path>
                </a:pathLst>
              </a:custGeom>
              <a:solidFill>
                <a:srgbClr val="000000">
                  <a:alpha val="0"/>
                </a:srgbClr>
              </a:solidFill>
              <a:ln w="28575" cap="rnd">
                <a:solidFill>
                  <a:srgbClr val="AB6141"/>
                </a:solidFill>
                <a:prstDash val="solid"/>
                <a:round/>
              </a:ln>
            </p:spPr>
          </p:sp>
          <p:sp>
            <p:nvSpPr>
              <p:cNvPr id="7" name="TextBox 7"/>
              <p:cNvSpPr txBox="1"/>
              <p:nvPr/>
            </p:nvSpPr>
            <p:spPr>
              <a:xfrm>
                <a:off x="0" y="-38100"/>
                <a:ext cx="476650" cy="217272"/>
              </a:xfrm>
              <a:prstGeom prst="rect">
                <a:avLst/>
              </a:prstGeom>
            </p:spPr>
            <p:txBody>
              <a:bodyPr lIns="50800" tIns="50800" rIns="50800" bIns="50800" rtlCol="0" anchor="ctr"/>
              <a:lstStyle/>
              <a:p>
                <a:pPr algn="ctr">
                  <a:lnSpc>
                    <a:spcPts val="2940"/>
                  </a:lnSpc>
                </a:pPr>
                <a:endParaRPr/>
              </a:p>
            </p:txBody>
          </p:sp>
        </p:grpSp>
        <p:sp>
          <p:nvSpPr>
            <p:cNvPr id="8" name="Freeform 8"/>
            <p:cNvSpPr/>
            <p:nvPr/>
          </p:nvSpPr>
          <p:spPr>
            <a:xfrm rot="5400000">
              <a:off x="776975" y="-268163"/>
              <a:ext cx="384044" cy="1264815"/>
            </a:xfrm>
            <a:custGeom>
              <a:avLst/>
              <a:gdLst/>
              <a:ahLst/>
              <a:cxnLst/>
              <a:rect l="l" t="t" r="r" b="b"/>
              <a:pathLst>
                <a:path w="384044" h="1264815">
                  <a:moveTo>
                    <a:pt x="0" y="0"/>
                  </a:moveTo>
                  <a:lnTo>
                    <a:pt x="384044" y="0"/>
                  </a:lnTo>
                  <a:lnTo>
                    <a:pt x="384044" y="1264815"/>
                  </a:lnTo>
                  <a:lnTo>
                    <a:pt x="0" y="12648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9" name="TextBox 9"/>
          <p:cNvSpPr txBox="1"/>
          <p:nvPr/>
        </p:nvSpPr>
        <p:spPr>
          <a:xfrm>
            <a:off x="1403663" y="1212370"/>
            <a:ext cx="6898672" cy="567207"/>
          </a:xfrm>
          <a:prstGeom prst="rect">
            <a:avLst/>
          </a:prstGeom>
        </p:spPr>
        <p:txBody>
          <a:bodyPr lIns="0" tIns="0" rIns="0" bIns="0" rtlCol="0" anchor="t">
            <a:spAutoFit/>
          </a:bodyPr>
          <a:lstStyle/>
          <a:p>
            <a:pPr marL="0" lvl="0" indent="0" algn="l">
              <a:lnSpc>
                <a:spcPts val="4802"/>
              </a:lnSpc>
              <a:spcBef>
                <a:spcPct val="0"/>
              </a:spcBef>
            </a:pPr>
            <a:r>
              <a:rPr lang="en-US" sz="3430" dirty="0" err="1">
                <a:solidFill>
                  <a:srgbClr val="544036"/>
                </a:solidFill>
                <a:latin typeface="+mj-lt"/>
              </a:rPr>
              <a:t>B</a:t>
            </a:r>
            <a:r>
              <a:rPr lang="en-US" sz="3430" u="none" dirty="0" err="1">
                <a:solidFill>
                  <a:srgbClr val="544036"/>
                </a:solidFill>
                <a:latin typeface="+mj-lt"/>
              </a:rPr>
              <a:t>orcelle</a:t>
            </a:r>
            <a:r>
              <a:rPr lang="en-US" sz="3430" u="none" dirty="0">
                <a:solidFill>
                  <a:srgbClr val="544036"/>
                </a:solidFill>
                <a:latin typeface="+mj-lt"/>
              </a:rPr>
              <a:t> company</a:t>
            </a:r>
          </a:p>
        </p:txBody>
      </p:sp>
      <p:sp>
        <p:nvSpPr>
          <p:cNvPr id="10" name="TextBox 10"/>
          <p:cNvSpPr txBox="1"/>
          <p:nvPr/>
        </p:nvSpPr>
        <p:spPr>
          <a:xfrm>
            <a:off x="1403663" y="2244196"/>
            <a:ext cx="6898672" cy="1038746"/>
          </a:xfrm>
          <a:prstGeom prst="rect">
            <a:avLst/>
          </a:prstGeom>
        </p:spPr>
        <p:txBody>
          <a:bodyPr lIns="0" tIns="0" rIns="0" bIns="0" rtlCol="0" anchor="t">
            <a:spAutoFit/>
          </a:bodyPr>
          <a:lstStyle/>
          <a:p>
            <a:pPr marL="0" lvl="0" indent="0" algn="l">
              <a:lnSpc>
                <a:spcPts val="8102"/>
              </a:lnSpc>
            </a:pPr>
            <a:r>
              <a:rPr lang="en-US" sz="7572" dirty="0" err="1">
                <a:solidFill>
                  <a:srgbClr val="544036"/>
                </a:solidFill>
                <a:latin typeface="+mj-lt"/>
              </a:rPr>
              <a:t>Barcadi</a:t>
            </a:r>
            <a:endParaRPr lang="en-US" sz="7572" dirty="0">
              <a:solidFill>
                <a:srgbClr val="544036"/>
              </a:solidFill>
              <a:latin typeface="+mj-lt"/>
            </a:endParaRPr>
          </a:p>
        </p:txBody>
      </p:sp>
      <p:sp>
        <p:nvSpPr>
          <p:cNvPr id="11" name="TextBox 11"/>
          <p:cNvSpPr txBox="1"/>
          <p:nvPr/>
        </p:nvSpPr>
        <p:spPr>
          <a:xfrm>
            <a:off x="1403663" y="8075791"/>
            <a:ext cx="5720512" cy="335280"/>
          </a:xfrm>
          <a:prstGeom prst="rect">
            <a:avLst/>
          </a:prstGeom>
        </p:spPr>
        <p:txBody>
          <a:bodyPr lIns="0" tIns="0" rIns="0" bIns="0" rtlCol="0" anchor="t">
            <a:spAutoFit/>
          </a:bodyPr>
          <a:lstStyle/>
          <a:p>
            <a:pPr marL="0" lvl="0" indent="0" algn="l">
              <a:lnSpc>
                <a:spcPts val="2730"/>
              </a:lnSpc>
            </a:pPr>
            <a:r>
              <a:rPr lang="en-US" sz="2100">
                <a:solidFill>
                  <a:srgbClr val="544036"/>
                </a:solidFill>
                <a:latin typeface="Montserrat Bold"/>
              </a:rPr>
              <a:t>www.reallygreatsite.com</a:t>
            </a:r>
          </a:p>
        </p:txBody>
      </p:sp>
      <p:sp>
        <p:nvSpPr>
          <p:cNvPr id="12" name="TextBox 12"/>
          <p:cNvSpPr txBox="1"/>
          <p:nvPr/>
        </p:nvSpPr>
        <p:spPr>
          <a:xfrm>
            <a:off x="1403663" y="7427321"/>
            <a:ext cx="4039386" cy="356235"/>
          </a:xfrm>
          <a:prstGeom prst="rect">
            <a:avLst/>
          </a:prstGeom>
        </p:spPr>
        <p:txBody>
          <a:bodyPr lIns="0" tIns="0" rIns="0" bIns="0" rtlCol="0" anchor="t">
            <a:spAutoFit/>
          </a:bodyPr>
          <a:lstStyle/>
          <a:p>
            <a:pPr marL="0" lvl="0" indent="0" algn="l">
              <a:lnSpc>
                <a:spcPts val="2940"/>
              </a:lnSpc>
              <a:spcBef>
                <a:spcPct val="0"/>
              </a:spcBef>
            </a:pPr>
            <a:r>
              <a:rPr lang="en-US" sz="2100" dirty="0">
                <a:solidFill>
                  <a:srgbClr val="544036"/>
                </a:solidFill>
                <a:latin typeface="Montserrat Bold"/>
              </a:rPr>
              <a:t>@reallygreatsite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Freeform 2"/>
          <p:cNvSpPr/>
          <p:nvPr/>
        </p:nvSpPr>
        <p:spPr>
          <a:xfrm>
            <a:off x="1489302" y="3593364"/>
            <a:ext cx="4187531" cy="3017651"/>
          </a:xfrm>
          <a:custGeom>
            <a:avLst/>
            <a:gdLst/>
            <a:ahLst/>
            <a:cxnLst/>
            <a:rect l="l" t="t" r="r" b="b"/>
            <a:pathLst>
              <a:path w="4187531" h="3017651">
                <a:moveTo>
                  <a:pt x="0" y="0"/>
                </a:moveTo>
                <a:lnTo>
                  <a:pt x="4187531" y="0"/>
                </a:lnTo>
                <a:lnTo>
                  <a:pt x="4187531" y="3017651"/>
                </a:lnTo>
                <a:lnTo>
                  <a:pt x="0" y="3017651"/>
                </a:lnTo>
                <a:lnTo>
                  <a:pt x="0" y="0"/>
                </a:lnTo>
                <a:close/>
              </a:path>
            </a:pathLst>
          </a:custGeom>
          <a:blipFill>
            <a:blip r:embed="rId2"/>
            <a:stretch>
              <a:fillRect t="-83059" b="-25222"/>
            </a:stretch>
          </a:blipFill>
        </p:spPr>
      </p:sp>
      <p:sp>
        <p:nvSpPr>
          <p:cNvPr id="3" name="TextBox 3"/>
          <p:cNvSpPr txBox="1"/>
          <p:nvPr/>
        </p:nvSpPr>
        <p:spPr>
          <a:xfrm>
            <a:off x="1489302" y="7183242"/>
            <a:ext cx="4187531" cy="303614"/>
          </a:xfrm>
          <a:prstGeom prst="rect">
            <a:avLst/>
          </a:prstGeom>
        </p:spPr>
        <p:txBody>
          <a:bodyPr lIns="0" tIns="0" rIns="0" bIns="0" rtlCol="0" anchor="t">
            <a:spAutoFit/>
          </a:bodyPr>
          <a:lstStyle/>
          <a:p>
            <a:pPr marL="0" lvl="0" indent="0">
              <a:lnSpc>
                <a:spcPts val="2434"/>
              </a:lnSpc>
            </a:pPr>
            <a:r>
              <a:rPr lang="en-US" sz="2028">
                <a:solidFill>
                  <a:srgbClr val="544036"/>
                </a:solidFill>
                <a:latin typeface="Montserrat Bold"/>
              </a:rPr>
              <a:t>ADAPTER</a:t>
            </a:r>
          </a:p>
        </p:txBody>
      </p:sp>
      <p:sp>
        <p:nvSpPr>
          <p:cNvPr id="4" name="TextBox 4"/>
          <p:cNvSpPr txBox="1"/>
          <p:nvPr/>
        </p:nvSpPr>
        <p:spPr>
          <a:xfrm>
            <a:off x="1489302" y="7914012"/>
            <a:ext cx="4187531" cy="339003"/>
          </a:xfrm>
          <a:prstGeom prst="rect">
            <a:avLst/>
          </a:prstGeom>
        </p:spPr>
        <p:txBody>
          <a:bodyPr lIns="0" tIns="0" rIns="0" bIns="0" rtlCol="0" anchor="t">
            <a:spAutoFit/>
          </a:bodyPr>
          <a:lstStyle/>
          <a:p>
            <a:pPr marL="0" lvl="0" indent="0">
              <a:lnSpc>
                <a:spcPts val="2839"/>
              </a:lnSpc>
            </a:pPr>
            <a:r>
              <a:rPr lang="en-US" sz="2028">
                <a:solidFill>
                  <a:srgbClr val="544036"/>
                </a:solidFill>
                <a:latin typeface="Montserrat"/>
              </a:rPr>
              <a:t>Products for sale</a:t>
            </a:r>
          </a:p>
        </p:txBody>
      </p:sp>
      <p:sp>
        <p:nvSpPr>
          <p:cNvPr id="5" name="TextBox 5"/>
          <p:cNvSpPr txBox="1"/>
          <p:nvPr/>
        </p:nvSpPr>
        <p:spPr>
          <a:xfrm>
            <a:off x="1489302" y="1185519"/>
            <a:ext cx="14461559" cy="884858"/>
          </a:xfrm>
          <a:prstGeom prst="rect">
            <a:avLst/>
          </a:prstGeom>
        </p:spPr>
        <p:txBody>
          <a:bodyPr lIns="0" tIns="0" rIns="0" bIns="0" rtlCol="0" anchor="t">
            <a:spAutoFit/>
          </a:bodyPr>
          <a:lstStyle/>
          <a:p>
            <a:pPr marL="0" lvl="0" indent="0">
              <a:lnSpc>
                <a:spcPts val="6914"/>
              </a:lnSpc>
            </a:pPr>
            <a:r>
              <a:rPr lang="en-US" sz="7128" dirty="0">
                <a:solidFill>
                  <a:srgbClr val="544036"/>
                </a:solidFill>
                <a:latin typeface="+mj-lt"/>
              </a:rPr>
              <a:t>Products</a:t>
            </a:r>
          </a:p>
        </p:txBody>
      </p:sp>
      <p:sp>
        <p:nvSpPr>
          <p:cNvPr id="6" name="TextBox 6"/>
          <p:cNvSpPr txBox="1"/>
          <p:nvPr/>
        </p:nvSpPr>
        <p:spPr>
          <a:xfrm>
            <a:off x="1489302" y="2370788"/>
            <a:ext cx="11839935" cy="459089"/>
          </a:xfrm>
          <a:prstGeom prst="rect">
            <a:avLst/>
          </a:prstGeom>
        </p:spPr>
        <p:txBody>
          <a:bodyPr lIns="0" tIns="0" rIns="0" bIns="0" rtlCol="0" anchor="t">
            <a:spAutoFit/>
          </a:bodyPr>
          <a:lstStyle/>
          <a:p>
            <a:pPr marL="0" lvl="0" indent="0">
              <a:lnSpc>
                <a:spcPts val="3706"/>
              </a:lnSpc>
            </a:pPr>
            <a:r>
              <a:rPr lang="en-US" sz="2851" dirty="0">
                <a:solidFill>
                  <a:srgbClr val="544036"/>
                </a:solidFill>
                <a:latin typeface="Montserrat"/>
              </a:rPr>
              <a:t>Best sellers</a:t>
            </a:r>
          </a:p>
        </p:txBody>
      </p:sp>
      <p:sp>
        <p:nvSpPr>
          <p:cNvPr id="7" name="Freeform 7"/>
          <p:cNvSpPr/>
          <p:nvPr/>
        </p:nvSpPr>
        <p:spPr>
          <a:xfrm>
            <a:off x="7050299" y="3593364"/>
            <a:ext cx="4187531" cy="3017651"/>
          </a:xfrm>
          <a:custGeom>
            <a:avLst/>
            <a:gdLst/>
            <a:ahLst/>
            <a:cxnLst/>
            <a:rect l="l" t="t" r="r" b="b"/>
            <a:pathLst>
              <a:path w="4187531" h="3017651">
                <a:moveTo>
                  <a:pt x="0" y="0"/>
                </a:moveTo>
                <a:lnTo>
                  <a:pt x="4187531" y="0"/>
                </a:lnTo>
                <a:lnTo>
                  <a:pt x="4187531" y="3017651"/>
                </a:lnTo>
                <a:lnTo>
                  <a:pt x="0" y="3017651"/>
                </a:lnTo>
                <a:lnTo>
                  <a:pt x="0" y="0"/>
                </a:lnTo>
                <a:close/>
              </a:path>
            </a:pathLst>
          </a:custGeom>
          <a:blipFill>
            <a:blip r:embed="rId3"/>
            <a:stretch>
              <a:fillRect t="-73905" b="-34246"/>
            </a:stretch>
          </a:blipFill>
        </p:spPr>
      </p:sp>
      <p:sp>
        <p:nvSpPr>
          <p:cNvPr id="8" name="TextBox 8"/>
          <p:cNvSpPr txBox="1"/>
          <p:nvPr/>
        </p:nvSpPr>
        <p:spPr>
          <a:xfrm>
            <a:off x="7050299" y="7183242"/>
            <a:ext cx="4187531" cy="303614"/>
          </a:xfrm>
          <a:prstGeom prst="rect">
            <a:avLst/>
          </a:prstGeom>
        </p:spPr>
        <p:txBody>
          <a:bodyPr lIns="0" tIns="0" rIns="0" bIns="0" rtlCol="0" anchor="t">
            <a:spAutoFit/>
          </a:bodyPr>
          <a:lstStyle/>
          <a:p>
            <a:pPr marL="0" lvl="0" indent="0">
              <a:lnSpc>
                <a:spcPts val="2434"/>
              </a:lnSpc>
            </a:pPr>
            <a:r>
              <a:rPr lang="en-US" sz="2028">
                <a:solidFill>
                  <a:srgbClr val="544036"/>
                </a:solidFill>
                <a:latin typeface="Montserrat Bold"/>
              </a:rPr>
              <a:t>WEB</a:t>
            </a:r>
          </a:p>
        </p:txBody>
      </p:sp>
      <p:sp>
        <p:nvSpPr>
          <p:cNvPr id="9" name="TextBox 9"/>
          <p:cNvSpPr txBox="1"/>
          <p:nvPr/>
        </p:nvSpPr>
        <p:spPr>
          <a:xfrm>
            <a:off x="7050299" y="7914012"/>
            <a:ext cx="4449622" cy="339003"/>
          </a:xfrm>
          <a:prstGeom prst="rect">
            <a:avLst/>
          </a:prstGeom>
        </p:spPr>
        <p:txBody>
          <a:bodyPr lIns="0" tIns="0" rIns="0" bIns="0" rtlCol="0" anchor="t">
            <a:spAutoFit/>
          </a:bodyPr>
          <a:lstStyle/>
          <a:p>
            <a:pPr marL="0" lvl="0" indent="0">
              <a:lnSpc>
                <a:spcPts val="2839"/>
              </a:lnSpc>
            </a:pPr>
            <a:r>
              <a:rPr lang="en-US" sz="2028">
                <a:solidFill>
                  <a:srgbClr val="544036"/>
                </a:solidFill>
                <a:latin typeface="Montserrat"/>
              </a:rPr>
              <a:t>Products for sale</a:t>
            </a:r>
          </a:p>
        </p:txBody>
      </p:sp>
      <p:sp>
        <p:nvSpPr>
          <p:cNvPr id="10" name="Freeform 10"/>
          <p:cNvSpPr/>
          <p:nvPr/>
        </p:nvSpPr>
        <p:spPr>
          <a:xfrm>
            <a:off x="12611297" y="3593364"/>
            <a:ext cx="4187531" cy="3017651"/>
          </a:xfrm>
          <a:custGeom>
            <a:avLst/>
            <a:gdLst/>
            <a:ahLst/>
            <a:cxnLst/>
            <a:rect l="l" t="t" r="r" b="b"/>
            <a:pathLst>
              <a:path w="4187531" h="3017651">
                <a:moveTo>
                  <a:pt x="0" y="0"/>
                </a:moveTo>
                <a:lnTo>
                  <a:pt x="4187531" y="0"/>
                </a:lnTo>
                <a:lnTo>
                  <a:pt x="4187531" y="3017651"/>
                </a:lnTo>
                <a:lnTo>
                  <a:pt x="0" y="3017651"/>
                </a:lnTo>
                <a:lnTo>
                  <a:pt x="0" y="0"/>
                </a:lnTo>
                <a:close/>
              </a:path>
            </a:pathLst>
          </a:custGeom>
          <a:blipFill>
            <a:blip r:embed="rId4"/>
            <a:stretch>
              <a:fillRect l="-8392" r="-9646" b="-9132"/>
            </a:stretch>
          </a:blipFill>
        </p:spPr>
      </p:sp>
      <p:sp>
        <p:nvSpPr>
          <p:cNvPr id="11" name="TextBox 11"/>
          <p:cNvSpPr txBox="1"/>
          <p:nvPr/>
        </p:nvSpPr>
        <p:spPr>
          <a:xfrm>
            <a:off x="12611297" y="7183242"/>
            <a:ext cx="4187531" cy="303614"/>
          </a:xfrm>
          <a:prstGeom prst="rect">
            <a:avLst/>
          </a:prstGeom>
        </p:spPr>
        <p:txBody>
          <a:bodyPr lIns="0" tIns="0" rIns="0" bIns="0" rtlCol="0" anchor="t">
            <a:spAutoFit/>
          </a:bodyPr>
          <a:lstStyle/>
          <a:p>
            <a:pPr marL="0" lvl="0" indent="0">
              <a:lnSpc>
                <a:spcPts val="2434"/>
              </a:lnSpc>
            </a:pPr>
            <a:r>
              <a:rPr lang="en-US" sz="2028">
                <a:solidFill>
                  <a:srgbClr val="544036"/>
                </a:solidFill>
                <a:latin typeface="Montserrat Bold"/>
              </a:rPr>
              <a:t>HEADPHONES</a:t>
            </a:r>
          </a:p>
        </p:txBody>
      </p:sp>
      <p:sp>
        <p:nvSpPr>
          <p:cNvPr id="12" name="TextBox 12"/>
          <p:cNvSpPr txBox="1"/>
          <p:nvPr/>
        </p:nvSpPr>
        <p:spPr>
          <a:xfrm>
            <a:off x="12611297" y="7914012"/>
            <a:ext cx="4187531" cy="345395"/>
          </a:xfrm>
          <a:prstGeom prst="rect">
            <a:avLst/>
          </a:prstGeom>
        </p:spPr>
        <p:txBody>
          <a:bodyPr lIns="0" tIns="0" rIns="0" bIns="0" rtlCol="0" anchor="t">
            <a:spAutoFit/>
          </a:bodyPr>
          <a:lstStyle/>
          <a:p>
            <a:pPr marL="0" lvl="0" indent="0">
              <a:lnSpc>
                <a:spcPts val="2839"/>
              </a:lnSpc>
            </a:pPr>
            <a:r>
              <a:rPr lang="en-US" sz="2028">
                <a:solidFill>
                  <a:srgbClr val="544036"/>
                </a:solidFill>
                <a:latin typeface="Montserrat"/>
              </a:rPr>
              <a:t>Products for sale </a:t>
            </a:r>
          </a:p>
        </p:txBody>
      </p:sp>
      <p:sp>
        <p:nvSpPr>
          <p:cNvPr id="13" name="AutoShape 13"/>
          <p:cNvSpPr/>
          <p:nvPr/>
        </p:nvSpPr>
        <p:spPr>
          <a:xfrm>
            <a:off x="1489302" y="7647846"/>
            <a:ext cx="4191192" cy="0"/>
          </a:xfrm>
          <a:prstGeom prst="line">
            <a:avLst/>
          </a:prstGeom>
          <a:ln w="28575" cap="rnd">
            <a:solidFill>
              <a:srgbClr val="B6886F"/>
            </a:solidFill>
            <a:prstDash val="solid"/>
            <a:headEnd type="none" w="sm" len="sm"/>
            <a:tailEnd type="none" w="sm" len="sm"/>
          </a:ln>
        </p:spPr>
      </p:sp>
      <p:sp>
        <p:nvSpPr>
          <p:cNvPr id="14" name="AutoShape 14"/>
          <p:cNvSpPr/>
          <p:nvPr/>
        </p:nvSpPr>
        <p:spPr>
          <a:xfrm>
            <a:off x="7053960" y="7675448"/>
            <a:ext cx="4191192" cy="0"/>
          </a:xfrm>
          <a:prstGeom prst="line">
            <a:avLst/>
          </a:prstGeom>
          <a:ln w="28575" cap="rnd">
            <a:solidFill>
              <a:srgbClr val="B6886F"/>
            </a:solidFill>
            <a:prstDash val="solid"/>
            <a:headEnd type="none" w="sm" len="sm"/>
            <a:tailEnd type="none" w="sm" len="sm"/>
          </a:ln>
        </p:spPr>
      </p:sp>
      <p:sp>
        <p:nvSpPr>
          <p:cNvPr id="15" name="AutoShape 15"/>
          <p:cNvSpPr/>
          <p:nvPr/>
        </p:nvSpPr>
        <p:spPr>
          <a:xfrm>
            <a:off x="12611297" y="7689248"/>
            <a:ext cx="4191192" cy="0"/>
          </a:xfrm>
          <a:prstGeom prst="line">
            <a:avLst/>
          </a:prstGeom>
          <a:ln w="28575" cap="rnd">
            <a:solidFill>
              <a:srgbClr val="B6886F"/>
            </a:solidFill>
            <a:prstDash val="solid"/>
            <a:headEnd type="none" w="sm" len="sm"/>
            <a:tailEnd type="none" w="sm"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AutoShape 2"/>
          <p:cNvSpPr/>
          <p:nvPr/>
        </p:nvSpPr>
        <p:spPr>
          <a:xfrm>
            <a:off x="1190625" y="4857750"/>
            <a:ext cx="16068675" cy="0"/>
          </a:xfrm>
          <a:prstGeom prst="line">
            <a:avLst/>
          </a:prstGeom>
          <a:ln w="19050" cap="rnd">
            <a:solidFill>
              <a:srgbClr val="622512"/>
            </a:solidFill>
            <a:prstDash val="solid"/>
            <a:headEnd type="none" w="sm" len="sm"/>
            <a:tailEnd type="none" w="sm" len="sm"/>
          </a:ln>
        </p:spPr>
      </p:sp>
      <p:grpSp>
        <p:nvGrpSpPr>
          <p:cNvPr id="3" name="Group 3"/>
          <p:cNvGrpSpPr/>
          <p:nvPr/>
        </p:nvGrpSpPr>
        <p:grpSpPr>
          <a:xfrm>
            <a:off x="1028700" y="4695825"/>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4583C"/>
            </a:solidFill>
          </p:spPr>
        </p:sp>
      </p:grpSp>
      <p:grpSp>
        <p:nvGrpSpPr>
          <p:cNvPr id="5" name="Group 5"/>
          <p:cNvGrpSpPr/>
          <p:nvPr/>
        </p:nvGrpSpPr>
        <p:grpSpPr>
          <a:xfrm>
            <a:off x="5317258" y="4686300"/>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4583C"/>
            </a:solidFill>
          </p:spPr>
        </p:sp>
      </p:grpSp>
      <p:grpSp>
        <p:nvGrpSpPr>
          <p:cNvPr id="7" name="Group 7"/>
          <p:cNvGrpSpPr/>
          <p:nvPr/>
        </p:nvGrpSpPr>
        <p:grpSpPr>
          <a:xfrm>
            <a:off x="9605817" y="4686300"/>
            <a:ext cx="323850" cy="3238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4583C"/>
            </a:solidFill>
          </p:spPr>
        </p:sp>
      </p:grpSp>
      <p:grpSp>
        <p:nvGrpSpPr>
          <p:cNvPr id="9" name="Group 9"/>
          <p:cNvGrpSpPr/>
          <p:nvPr/>
        </p:nvGrpSpPr>
        <p:grpSpPr>
          <a:xfrm>
            <a:off x="13894375" y="4686300"/>
            <a:ext cx="323850" cy="32385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4583C"/>
            </a:solidFill>
          </p:spPr>
        </p:sp>
      </p:grpSp>
      <p:sp>
        <p:nvSpPr>
          <p:cNvPr id="11" name="TextBox 11"/>
          <p:cNvSpPr txBox="1"/>
          <p:nvPr/>
        </p:nvSpPr>
        <p:spPr>
          <a:xfrm>
            <a:off x="1028700" y="1154294"/>
            <a:ext cx="5801017" cy="730200"/>
          </a:xfrm>
          <a:prstGeom prst="rect">
            <a:avLst/>
          </a:prstGeom>
        </p:spPr>
        <p:txBody>
          <a:bodyPr lIns="0" tIns="0" rIns="0" bIns="0" rtlCol="0" anchor="t">
            <a:spAutoFit/>
          </a:bodyPr>
          <a:lstStyle/>
          <a:p>
            <a:pPr marL="0" lvl="0" indent="0">
              <a:lnSpc>
                <a:spcPts val="5968"/>
              </a:lnSpc>
              <a:spcBef>
                <a:spcPct val="0"/>
              </a:spcBef>
            </a:pPr>
            <a:r>
              <a:rPr lang="en-US" sz="4974" dirty="0">
                <a:solidFill>
                  <a:srgbClr val="544036"/>
                </a:solidFill>
                <a:latin typeface="+mj-lt"/>
              </a:rPr>
              <a:t>Process</a:t>
            </a:r>
          </a:p>
        </p:txBody>
      </p:sp>
      <p:sp>
        <p:nvSpPr>
          <p:cNvPr id="12" name="TextBox 12"/>
          <p:cNvSpPr txBox="1"/>
          <p:nvPr/>
        </p:nvSpPr>
        <p:spPr>
          <a:xfrm>
            <a:off x="1028700" y="5648325"/>
            <a:ext cx="3364925" cy="346633"/>
          </a:xfrm>
          <a:prstGeom prst="rect">
            <a:avLst/>
          </a:prstGeom>
        </p:spPr>
        <p:txBody>
          <a:bodyPr lIns="0" tIns="0" rIns="0" bIns="0" rtlCol="0" anchor="t">
            <a:spAutoFit/>
          </a:bodyPr>
          <a:lstStyle/>
          <a:p>
            <a:pPr marL="0" lvl="0" indent="0" algn="l">
              <a:lnSpc>
                <a:spcPts val="2860"/>
              </a:lnSpc>
              <a:spcBef>
                <a:spcPct val="0"/>
              </a:spcBef>
            </a:pPr>
            <a:r>
              <a:rPr lang="en-US" sz="2200" dirty="0">
                <a:solidFill>
                  <a:srgbClr val="B4583C"/>
                </a:solidFill>
                <a:latin typeface="+mj-lt"/>
              </a:rPr>
              <a:t>Year 2000</a:t>
            </a:r>
          </a:p>
        </p:txBody>
      </p:sp>
      <p:sp>
        <p:nvSpPr>
          <p:cNvPr id="13" name="TextBox 13"/>
          <p:cNvSpPr txBox="1"/>
          <p:nvPr/>
        </p:nvSpPr>
        <p:spPr>
          <a:xfrm>
            <a:off x="1028700" y="6429991"/>
            <a:ext cx="3469408" cy="2378215"/>
          </a:xfrm>
          <a:prstGeom prst="rect">
            <a:avLst/>
          </a:prstGeom>
        </p:spPr>
        <p:txBody>
          <a:bodyPr lIns="0" tIns="0" rIns="0" bIns="0" rtlCol="0" anchor="t">
            <a:spAutoFit/>
          </a:bodyPr>
          <a:lstStyle/>
          <a:p>
            <a:pPr marL="0" lvl="0" indent="0" algn="l">
              <a:lnSpc>
                <a:spcPct val="150000"/>
              </a:lnSpc>
              <a:spcBef>
                <a:spcPct val="0"/>
              </a:spcBef>
            </a:pPr>
            <a:r>
              <a:rPr lang="en-US" sz="1750" dirty="0">
                <a:solidFill>
                  <a:srgbClr val="312017"/>
                </a:solidFill>
                <a:latin typeface="Montserrat"/>
              </a:rPr>
              <a:t>Lorem ipsum dolor sit </a:t>
            </a:r>
            <a:r>
              <a:rPr lang="en-US" sz="1750" dirty="0" err="1">
                <a:solidFill>
                  <a:srgbClr val="312017"/>
                </a:solidFill>
                <a:latin typeface="Montserrat"/>
              </a:rPr>
              <a:t>amet</a:t>
            </a:r>
            <a:r>
              <a:rPr lang="en-US" sz="1750" dirty="0">
                <a:solidFill>
                  <a:srgbClr val="312017"/>
                </a:solidFill>
                <a:latin typeface="Montserrat"/>
              </a:rPr>
              <a:t>, </a:t>
            </a:r>
            <a:r>
              <a:rPr lang="en-US" sz="1750" dirty="0" err="1">
                <a:solidFill>
                  <a:srgbClr val="312017"/>
                </a:solidFill>
                <a:latin typeface="Montserrat"/>
              </a:rPr>
              <a:t>consectetur</a:t>
            </a:r>
            <a:r>
              <a:rPr lang="en-US" sz="1750" dirty="0">
                <a:solidFill>
                  <a:srgbClr val="312017"/>
                </a:solidFill>
                <a:latin typeface="Montserrat"/>
              </a:rPr>
              <a:t> </a:t>
            </a:r>
            <a:r>
              <a:rPr lang="en-US" sz="1750" dirty="0" err="1">
                <a:solidFill>
                  <a:srgbClr val="312017"/>
                </a:solidFill>
                <a:latin typeface="Montserrat"/>
              </a:rPr>
              <a:t>adipiscing</a:t>
            </a:r>
            <a:r>
              <a:rPr lang="en-US" sz="1750" dirty="0">
                <a:solidFill>
                  <a:srgbClr val="312017"/>
                </a:solidFill>
                <a:latin typeface="Montserrat"/>
              </a:rPr>
              <a:t> </a:t>
            </a:r>
            <a:r>
              <a:rPr lang="en-US" sz="1750" dirty="0" err="1">
                <a:solidFill>
                  <a:srgbClr val="312017"/>
                </a:solidFill>
                <a:latin typeface="Montserrat"/>
              </a:rPr>
              <a:t>elit</a:t>
            </a:r>
            <a:r>
              <a:rPr lang="en-US" sz="1750" dirty="0">
                <a:solidFill>
                  <a:srgbClr val="312017"/>
                </a:solidFill>
                <a:latin typeface="Montserrat"/>
              </a:rPr>
              <a:t>, sed do </a:t>
            </a:r>
            <a:r>
              <a:rPr lang="en-US" sz="1750" dirty="0" err="1">
                <a:solidFill>
                  <a:srgbClr val="312017"/>
                </a:solidFill>
                <a:latin typeface="Montserrat"/>
              </a:rPr>
              <a:t>eiusmod</a:t>
            </a:r>
            <a:r>
              <a:rPr lang="en-US" sz="1750" dirty="0">
                <a:solidFill>
                  <a:srgbClr val="312017"/>
                </a:solidFill>
                <a:latin typeface="Montserrat"/>
              </a:rPr>
              <a:t> </a:t>
            </a:r>
            <a:r>
              <a:rPr lang="en-US" sz="1750" dirty="0" err="1">
                <a:solidFill>
                  <a:srgbClr val="312017"/>
                </a:solidFill>
                <a:latin typeface="Montserrat"/>
              </a:rPr>
              <a:t>tempor</a:t>
            </a:r>
            <a:r>
              <a:rPr lang="en-US" sz="1750" dirty="0">
                <a:solidFill>
                  <a:srgbClr val="312017"/>
                </a:solidFill>
                <a:latin typeface="Montserrat"/>
              </a:rPr>
              <a:t> </a:t>
            </a:r>
            <a:r>
              <a:rPr lang="en-US" sz="1750" dirty="0" err="1">
                <a:solidFill>
                  <a:srgbClr val="312017"/>
                </a:solidFill>
                <a:latin typeface="Montserrat"/>
              </a:rPr>
              <a:t>incididunt</a:t>
            </a:r>
            <a:r>
              <a:rPr lang="en-US" sz="1750" dirty="0">
                <a:solidFill>
                  <a:srgbClr val="312017"/>
                </a:solidFill>
                <a:latin typeface="Montserrat"/>
              </a:rPr>
              <a:t> </a:t>
            </a:r>
            <a:r>
              <a:rPr lang="en-US" sz="1750" dirty="0" err="1">
                <a:solidFill>
                  <a:srgbClr val="312017"/>
                </a:solidFill>
                <a:latin typeface="Montserrat"/>
              </a:rPr>
              <a:t>ut</a:t>
            </a:r>
            <a:r>
              <a:rPr lang="en-US" sz="1750" dirty="0">
                <a:solidFill>
                  <a:srgbClr val="312017"/>
                </a:solidFill>
                <a:latin typeface="Montserrat"/>
              </a:rPr>
              <a:t> labore et dolore magna </a:t>
            </a:r>
            <a:r>
              <a:rPr lang="en-US" sz="1750" dirty="0" err="1">
                <a:solidFill>
                  <a:srgbClr val="312017"/>
                </a:solidFill>
                <a:latin typeface="Montserrat"/>
              </a:rPr>
              <a:t>aliqua</a:t>
            </a:r>
            <a:r>
              <a:rPr lang="en-US" sz="1750" dirty="0">
                <a:solidFill>
                  <a:srgbClr val="312017"/>
                </a:solidFill>
                <a:latin typeface="Montserrat"/>
              </a:rPr>
              <a:t>. Ut </a:t>
            </a:r>
            <a:r>
              <a:rPr lang="en-US" sz="1750" dirty="0" err="1">
                <a:solidFill>
                  <a:srgbClr val="312017"/>
                </a:solidFill>
                <a:latin typeface="Montserrat"/>
              </a:rPr>
              <a:t>enim</a:t>
            </a:r>
            <a:r>
              <a:rPr lang="en-US" sz="1750" dirty="0">
                <a:solidFill>
                  <a:srgbClr val="312017"/>
                </a:solidFill>
                <a:latin typeface="Montserrat"/>
              </a:rPr>
              <a:t> ad minim </a:t>
            </a:r>
            <a:r>
              <a:rPr lang="en-US" sz="1750" dirty="0" err="1">
                <a:solidFill>
                  <a:srgbClr val="312017"/>
                </a:solidFill>
                <a:latin typeface="Montserrat"/>
              </a:rPr>
              <a:t>veniam</a:t>
            </a:r>
            <a:r>
              <a:rPr lang="en-US" sz="1750" dirty="0">
                <a:solidFill>
                  <a:srgbClr val="312017"/>
                </a:solidFill>
                <a:latin typeface="Montserrat"/>
              </a:rPr>
              <a:t>.</a:t>
            </a:r>
          </a:p>
        </p:txBody>
      </p:sp>
      <p:sp>
        <p:nvSpPr>
          <p:cNvPr id="14" name="TextBox 14"/>
          <p:cNvSpPr txBox="1"/>
          <p:nvPr/>
        </p:nvSpPr>
        <p:spPr>
          <a:xfrm>
            <a:off x="5317258" y="6429991"/>
            <a:ext cx="3469408" cy="2378215"/>
          </a:xfrm>
          <a:prstGeom prst="rect">
            <a:avLst/>
          </a:prstGeom>
        </p:spPr>
        <p:txBody>
          <a:bodyPr lIns="0" tIns="0" rIns="0" bIns="0" rtlCol="0" anchor="t">
            <a:spAutoFit/>
          </a:bodyPr>
          <a:lstStyle/>
          <a:p>
            <a:pPr marL="0" lvl="0" indent="0" algn="l">
              <a:lnSpc>
                <a:spcPct val="150000"/>
              </a:lnSpc>
              <a:spcBef>
                <a:spcPct val="0"/>
              </a:spcBef>
            </a:pPr>
            <a:r>
              <a:rPr lang="en-US" sz="1750">
                <a:solidFill>
                  <a:srgbClr val="312017"/>
                </a:solidFill>
                <a:latin typeface="Montserrat"/>
              </a:rPr>
              <a:t>Lorem ipsum dolor sit amet, consectetur adipiscing elit, sed do eiusmod tempor incididunt ut labore et dolore magna aliqua. Ut enim ad minim veniam.</a:t>
            </a:r>
          </a:p>
        </p:txBody>
      </p:sp>
      <p:sp>
        <p:nvSpPr>
          <p:cNvPr id="15" name="TextBox 15"/>
          <p:cNvSpPr txBox="1"/>
          <p:nvPr/>
        </p:nvSpPr>
        <p:spPr>
          <a:xfrm>
            <a:off x="9605817" y="6429991"/>
            <a:ext cx="3469408" cy="2378215"/>
          </a:xfrm>
          <a:prstGeom prst="rect">
            <a:avLst/>
          </a:prstGeom>
        </p:spPr>
        <p:txBody>
          <a:bodyPr lIns="0" tIns="0" rIns="0" bIns="0" rtlCol="0" anchor="t">
            <a:spAutoFit/>
          </a:bodyPr>
          <a:lstStyle/>
          <a:p>
            <a:pPr marL="0" lvl="0" indent="0" algn="l">
              <a:lnSpc>
                <a:spcPct val="150000"/>
              </a:lnSpc>
              <a:spcBef>
                <a:spcPct val="0"/>
              </a:spcBef>
            </a:pPr>
            <a:r>
              <a:rPr lang="en-US" sz="1750">
                <a:solidFill>
                  <a:srgbClr val="312017"/>
                </a:solidFill>
                <a:latin typeface="Montserrat"/>
              </a:rPr>
              <a:t>Lorem ipsum dolor sit amet, consectetur adipiscing elit, sed do eiusmod tempor incididunt ut labore et dolore magna aliqua. Ut enim ad minim veniam.</a:t>
            </a:r>
          </a:p>
        </p:txBody>
      </p:sp>
      <p:sp>
        <p:nvSpPr>
          <p:cNvPr id="16" name="TextBox 16"/>
          <p:cNvSpPr txBox="1"/>
          <p:nvPr/>
        </p:nvSpPr>
        <p:spPr>
          <a:xfrm>
            <a:off x="13894375" y="6429991"/>
            <a:ext cx="3469408" cy="2378215"/>
          </a:xfrm>
          <a:prstGeom prst="rect">
            <a:avLst/>
          </a:prstGeom>
        </p:spPr>
        <p:txBody>
          <a:bodyPr lIns="0" tIns="0" rIns="0" bIns="0" rtlCol="0" anchor="t">
            <a:spAutoFit/>
          </a:bodyPr>
          <a:lstStyle/>
          <a:p>
            <a:pPr marL="0" lvl="0" indent="0" algn="l">
              <a:lnSpc>
                <a:spcPct val="150000"/>
              </a:lnSpc>
              <a:spcBef>
                <a:spcPct val="0"/>
              </a:spcBef>
            </a:pPr>
            <a:r>
              <a:rPr lang="en-US" sz="1750">
                <a:solidFill>
                  <a:srgbClr val="312017"/>
                </a:solidFill>
                <a:latin typeface="Montserrat"/>
              </a:rPr>
              <a:t>Lorem ipsum dolor sit amet, consectetur adipiscing elit, sed do eiusmod tempor incididunt ut labore et dolore magna aliqua. Ut enim ad minim veniam.</a:t>
            </a:r>
          </a:p>
        </p:txBody>
      </p:sp>
      <p:sp>
        <p:nvSpPr>
          <p:cNvPr id="17" name="TextBox 17"/>
          <p:cNvSpPr txBox="1"/>
          <p:nvPr/>
        </p:nvSpPr>
        <p:spPr>
          <a:xfrm>
            <a:off x="5317258" y="5648325"/>
            <a:ext cx="3364925" cy="346633"/>
          </a:xfrm>
          <a:prstGeom prst="rect">
            <a:avLst/>
          </a:prstGeom>
        </p:spPr>
        <p:txBody>
          <a:bodyPr lIns="0" tIns="0" rIns="0" bIns="0" rtlCol="0" anchor="t">
            <a:spAutoFit/>
          </a:bodyPr>
          <a:lstStyle/>
          <a:p>
            <a:pPr marL="0" lvl="0" indent="0" algn="l">
              <a:lnSpc>
                <a:spcPts val="2860"/>
              </a:lnSpc>
              <a:spcBef>
                <a:spcPct val="0"/>
              </a:spcBef>
            </a:pPr>
            <a:r>
              <a:rPr lang="en-US" sz="2200">
                <a:solidFill>
                  <a:srgbClr val="B4583C"/>
                </a:solidFill>
                <a:latin typeface="+mj-lt"/>
              </a:rPr>
              <a:t>Year 2020</a:t>
            </a:r>
          </a:p>
        </p:txBody>
      </p:sp>
      <p:sp>
        <p:nvSpPr>
          <p:cNvPr id="18" name="TextBox 18"/>
          <p:cNvSpPr txBox="1"/>
          <p:nvPr/>
        </p:nvSpPr>
        <p:spPr>
          <a:xfrm>
            <a:off x="9605817" y="5648325"/>
            <a:ext cx="3364925" cy="346633"/>
          </a:xfrm>
          <a:prstGeom prst="rect">
            <a:avLst/>
          </a:prstGeom>
        </p:spPr>
        <p:txBody>
          <a:bodyPr lIns="0" tIns="0" rIns="0" bIns="0" rtlCol="0" anchor="t">
            <a:spAutoFit/>
          </a:bodyPr>
          <a:lstStyle/>
          <a:p>
            <a:pPr marL="0" lvl="0" indent="0" algn="l">
              <a:lnSpc>
                <a:spcPts val="2860"/>
              </a:lnSpc>
              <a:spcBef>
                <a:spcPct val="0"/>
              </a:spcBef>
            </a:pPr>
            <a:r>
              <a:rPr lang="en-US" sz="2200">
                <a:solidFill>
                  <a:srgbClr val="B4583C"/>
                </a:solidFill>
                <a:latin typeface="+mj-lt"/>
              </a:rPr>
              <a:t>Year 2030</a:t>
            </a:r>
          </a:p>
        </p:txBody>
      </p:sp>
      <p:sp>
        <p:nvSpPr>
          <p:cNvPr id="19" name="TextBox 19"/>
          <p:cNvSpPr txBox="1"/>
          <p:nvPr/>
        </p:nvSpPr>
        <p:spPr>
          <a:xfrm>
            <a:off x="13894375" y="5648325"/>
            <a:ext cx="3364925" cy="346633"/>
          </a:xfrm>
          <a:prstGeom prst="rect">
            <a:avLst/>
          </a:prstGeom>
        </p:spPr>
        <p:txBody>
          <a:bodyPr lIns="0" tIns="0" rIns="0" bIns="0" rtlCol="0" anchor="t">
            <a:spAutoFit/>
          </a:bodyPr>
          <a:lstStyle/>
          <a:p>
            <a:pPr marL="0" lvl="0" indent="0" algn="l">
              <a:lnSpc>
                <a:spcPts val="2860"/>
              </a:lnSpc>
              <a:spcBef>
                <a:spcPct val="0"/>
              </a:spcBef>
            </a:pPr>
            <a:r>
              <a:rPr lang="en-US" sz="2200">
                <a:solidFill>
                  <a:srgbClr val="B4583C"/>
                </a:solidFill>
                <a:latin typeface="+mj-lt"/>
              </a:rPr>
              <a:t>Year 2040</a:t>
            </a:r>
          </a:p>
        </p:txBody>
      </p:sp>
      <p:sp>
        <p:nvSpPr>
          <p:cNvPr id="20" name="Freeform 20"/>
          <p:cNvSpPr/>
          <p:nvPr/>
        </p:nvSpPr>
        <p:spPr>
          <a:xfrm>
            <a:off x="16058680" y="1028700"/>
            <a:ext cx="1200620" cy="1200620"/>
          </a:xfrm>
          <a:custGeom>
            <a:avLst/>
            <a:gdLst/>
            <a:ahLst/>
            <a:cxnLst/>
            <a:rect l="l" t="t" r="r" b="b"/>
            <a:pathLst>
              <a:path w="1200620" h="1200620">
                <a:moveTo>
                  <a:pt x="0" y="0"/>
                </a:moveTo>
                <a:lnTo>
                  <a:pt x="1200620" y="0"/>
                </a:lnTo>
                <a:lnTo>
                  <a:pt x="1200620" y="1200620"/>
                </a:lnTo>
                <a:lnTo>
                  <a:pt x="0" y="1200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AutoShape 2"/>
          <p:cNvSpPr/>
          <p:nvPr/>
        </p:nvSpPr>
        <p:spPr>
          <a:xfrm flipV="1">
            <a:off x="9160346" y="-1"/>
            <a:ext cx="0" cy="10287002"/>
          </a:xfrm>
          <a:prstGeom prst="line">
            <a:avLst/>
          </a:prstGeom>
          <a:ln w="9525" cap="rnd">
            <a:solidFill>
              <a:srgbClr val="A05E41"/>
            </a:solidFill>
            <a:prstDash val="solid"/>
            <a:headEnd type="none" w="sm" len="sm"/>
            <a:tailEnd type="none" w="sm" len="sm"/>
          </a:ln>
        </p:spPr>
      </p:sp>
      <p:grpSp>
        <p:nvGrpSpPr>
          <p:cNvPr id="3" name="Group 3"/>
          <p:cNvGrpSpPr/>
          <p:nvPr/>
        </p:nvGrpSpPr>
        <p:grpSpPr>
          <a:xfrm>
            <a:off x="9027127" y="1567274"/>
            <a:ext cx="266439" cy="266439"/>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8465"/>
            </a:solidFill>
          </p:spPr>
        </p:sp>
      </p:grpSp>
      <p:grpSp>
        <p:nvGrpSpPr>
          <p:cNvPr id="5" name="Group 5"/>
          <p:cNvGrpSpPr/>
          <p:nvPr/>
        </p:nvGrpSpPr>
        <p:grpSpPr>
          <a:xfrm>
            <a:off x="9027127" y="3672112"/>
            <a:ext cx="266439" cy="266439"/>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8465"/>
            </a:solidFill>
          </p:spPr>
        </p:sp>
      </p:grpSp>
      <p:grpSp>
        <p:nvGrpSpPr>
          <p:cNvPr id="7" name="Group 7"/>
          <p:cNvGrpSpPr/>
          <p:nvPr/>
        </p:nvGrpSpPr>
        <p:grpSpPr>
          <a:xfrm>
            <a:off x="9027127" y="5776950"/>
            <a:ext cx="266439" cy="26643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8465"/>
            </a:solidFill>
          </p:spPr>
        </p:sp>
      </p:grpSp>
      <p:grpSp>
        <p:nvGrpSpPr>
          <p:cNvPr id="9" name="Group 9"/>
          <p:cNvGrpSpPr/>
          <p:nvPr/>
        </p:nvGrpSpPr>
        <p:grpSpPr>
          <a:xfrm>
            <a:off x="9027127" y="7881788"/>
            <a:ext cx="266439" cy="266439"/>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8465"/>
            </a:solidFill>
          </p:spPr>
        </p:sp>
      </p:grpSp>
      <p:grpSp>
        <p:nvGrpSpPr>
          <p:cNvPr id="11" name="Group 11"/>
          <p:cNvGrpSpPr/>
          <p:nvPr/>
        </p:nvGrpSpPr>
        <p:grpSpPr>
          <a:xfrm>
            <a:off x="-251775" y="3007339"/>
            <a:ext cx="7678701" cy="7418601"/>
            <a:chOff x="0" y="0"/>
            <a:chExt cx="6268847" cy="6056503"/>
          </a:xfrm>
        </p:grpSpPr>
        <p:sp>
          <p:nvSpPr>
            <p:cNvPr id="12" name="Freeform 12"/>
            <p:cNvSpPr/>
            <p:nvPr/>
          </p:nvSpPr>
          <p:spPr>
            <a:xfrm>
              <a:off x="0" y="-26670"/>
              <a:ext cx="6306439" cy="6083173"/>
            </a:xfrm>
            <a:custGeom>
              <a:avLst/>
              <a:gdLst/>
              <a:ahLst/>
              <a:cxnLst/>
              <a:rect l="l" t="t" r="r" b="b"/>
              <a:pathLst>
                <a:path w="6306439" h="6083173">
                  <a:moveTo>
                    <a:pt x="285750" y="799973"/>
                  </a:moveTo>
                  <a:cubicBezTo>
                    <a:pt x="128651" y="833120"/>
                    <a:pt x="0" y="991743"/>
                    <a:pt x="0" y="1152398"/>
                  </a:cubicBezTo>
                  <a:lnTo>
                    <a:pt x="0" y="5791073"/>
                  </a:lnTo>
                  <a:cubicBezTo>
                    <a:pt x="0" y="5951728"/>
                    <a:pt x="131445" y="6083173"/>
                    <a:pt x="292100" y="6083173"/>
                  </a:cubicBezTo>
                  <a:lnTo>
                    <a:pt x="6057900" y="6083173"/>
                  </a:lnTo>
                  <a:cubicBezTo>
                    <a:pt x="6218555" y="6083173"/>
                    <a:pt x="6306439" y="5959094"/>
                    <a:pt x="6253353" y="5807583"/>
                  </a:cubicBezTo>
                  <a:lnTo>
                    <a:pt x="4303776" y="248539"/>
                  </a:lnTo>
                  <a:cubicBezTo>
                    <a:pt x="4250563" y="96901"/>
                    <a:pt x="4078478" y="0"/>
                    <a:pt x="3921252" y="33147"/>
                  </a:cubicBezTo>
                  <a:lnTo>
                    <a:pt x="285750" y="799973"/>
                  </a:lnTo>
                  <a:close/>
                </a:path>
              </a:pathLst>
            </a:custGeom>
            <a:blipFill>
              <a:blip r:embed="rId2"/>
              <a:stretch>
                <a:fillRect t="-20557" b="-34700"/>
              </a:stretch>
            </a:blipFill>
          </p:spPr>
        </p:sp>
      </p:grpSp>
      <p:sp>
        <p:nvSpPr>
          <p:cNvPr id="13" name="Freeform 13"/>
          <p:cNvSpPr/>
          <p:nvPr/>
        </p:nvSpPr>
        <p:spPr>
          <a:xfrm rot="-8422740">
            <a:off x="3293349" y="1786892"/>
            <a:ext cx="2177727" cy="2222171"/>
          </a:xfrm>
          <a:custGeom>
            <a:avLst/>
            <a:gdLst/>
            <a:ahLst/>
            <a:cxnLst/>
            <a:rect l="l" t="t" r="r" b="b"/>
            <a:pathLst>
              <a:path w="2177727" h="2222171">
                <a:moveTo>
                  <a:pt x="0" y="0"/>
                </a:moveTo>
                <a:lnTo>
                  <a:pt x="2177727" y="0"/>
                </a:lnTo>
                <a:lnTo>
                  <a:pt x="2177727" y="2222171"/>
                </a:lnTo>
                <a:lnTo>
                  <a:pt x="0" y="22221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1277369" y="1562172"/>
            <a:ext cx="3358106" cy="384721"/>
          </a:xfrm>
          <a:prstGeom prst="rect">
            <a:avLst/>
          </a:prstGeom>
        </p:spPr>
        <p:txBody>
          <a:bodyPr lIns="0" tIns="0" rIns="0" bIns="0" rtlCol="0" anchor="t">
            <a:spAutoFit/>
          </a:bodyPr>
          <a:lstStyle/>
          <a:p>
            <a:pPr>
              <a:lnSpc>
                <a:spcPts val="2998"/>
              </a:lnSpc>
            </a:pPr>
            <a:r>
              <a:rPr lang="en-US" sz="3028" spc="-84" dirty="0">
                <a:solidFill>
                  <a:srgbClr val="312017"/>
                </a:solidFill>
                <a:latin typeface="+mj-lt"/>
              </a:rPr>
              <a:t>WHAT ELSE</a:t>
            </a:r>
          </a:p>
        </p:txBody>
      </p:sp>
      <p:sp>
        <p:nvSpPr>
          <p:cNvPr id="15" name="Freeform 15"/>
          <p:cNvSpPr/>
          <p:nvPr/>
        </p:nvSpPr>
        <p:spPr>
          <a:xfrm rot="5400000">
            <a:off x="4811457" y="774334"/>
            <a:ext cx="641782" cy="2113652"/>
          </a:xfrm>
          <a:custGeom>
            <a:avLst/>
            <a:gdLst/>
            <a:ahLst/>
            <a:cxnLst/>
            <a:rect l="l" t="t" r="r" b="b"/>
            <a:pathLst>
              <a:path w="641782" h="2113652">
                <a:moveTo>
                  <a:pt x="0" y="0"/>
                </a:moveTo>
                <a:lnTo>
                  <a:pt x="641782" y="0"/>
                </a:lnTo>
                <a:lnTo>
                  <a:pt x="641782" y="2113652"/>
                </a:lnTo>
                <a:lnTo>
                  <a:pt x="0" y="21136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16"/>
          <p:cNvGrpSpPr/>
          <p:nvPr/>
        </p:nvGrpSpPr>
        <p:grpSpPr>
          <a:xfrm>
            <a:off x="10193582" y="1481549"/>
            <a:ext cx="6285822" cy="1103155"/>
            <a:chOff x="0" y="-114300"/>
            <a:chExt cx="8381095" cy="1470874"/>
          </a:xfrm>
        </p:grpSpPr>
        <p:sp>
          <p:nvSpPr>
            <p:cNvPr id="17" name="TextBox 17"/>
            <p:cNvSpPr txBox="1"/>
            <p:nvPr/>
          </p:nvSpPr>
          <p:spPr>
            <a:xfrm>
              <a:off x="0" y="822324"/>
              <a:ext cx="8381095" cy="534250"/>
            </a:xfrm>
            <a:prstGeom prst="rect">
              <a:avLst/>
            </a:prstGeom>
          </p:spPr>
          <p:txBody>
            <a:bodyPr lIns="0" tIns="0" rIns="0" bIns="0" rtlCol="0" anchor="t">
              <a:spAutoFit/>
            </a:bodyPr>
            <a:lstStyle/>
            <a:p>
              <a:pPr marL="0" lvl="0" indent="0">
                <a:lnSpc>
                  <a:spcPts val="3352"/>
                </a:lnSpc>
                <a:spcBef>
                  <a:spcPct val="0"/>
                </a:spcBef>
              </a:pPr>
              <a:r>
                <a:rPr lang="en-US" sz="2394">
                  <a:solidFill>
                    <a:srgbClr val="312017"/>
                  </a:solidFill>
                  <a:latin typeface="+mj-lt"/>
                </a:rPr>
                <a:t>We want you to be satisfied</a:t>
              </a:r>
            </a:p>
          </p:txBody>
        </p:sp>
        <p:sp>
          <p:nvSpPr>
            <p:cNvPr id="18" name="TextBox 18"/>
            <p:cNvSpPr txBox="1"/>
            <p:nvPr/>
          </p:nvSpPr>
          <p:spPr>
            <a:xfrm>
              <a:off x="0" y="-114300"/>
              <a:ext cx="8381095" cy="708399"/>
            </a:xfrm>
            <a:prstGeom prst="rect">
              <a:avLst/>
            </a:prstGeom>
          </p:spPr>
          <p:txBody>
            <a:bodyPr lIns="0" tIns="0" rIns="0" bIns="0" rtlCol="0" anchor="t">
              <a:spAutoFit/>
            </a:bodyPr>
            <a:lstStyle/>
            <a:p>
              <a:pPr marL="0" lvl="0" indent="0">
                <a:lnSpc>
                  <a:spcPts val="4481"/>
                </a:lnSpc>
                <a:spcBef>
                  <a:spcPct val="0"/>
                </a:spcBef>
              </a:pPr>
              <a:r>
                <a:rPr lang="en-US" sz="3200" dirty="0">
                  <a:solidFill>
                    <a:srgbClr val="312017"/>
                  </a:solidFill>
                  <a:latin typeface="+mj-lt"/>
                </a:rPr>
                <a:t>People</a:t>
              </a:r>
            </a:p>
          </p:txBody>
        </p:sp>
      </p:grpSp>
      <p:grpSp>
        <p:nvGrpSpPr>
          <p:cNvPr id="19" name="Group 19"/>
          <p:cNvGrpSpPr/>
          <p:nvPr/>
        </p:nvGrpSpPr>
        <p:grpSpPr>
          <a:xfrm>
            <a:off x="10193582" y="3597152"/>
            <a:ext cx="6285822" cy="1103127"/>
            <a:chOff x="0" y="-123825"/>
            <a:chExt cx="8381095" cy="1470836"/>
          </a:xfrm>
        </p:grpSpPr>
        <p:sp>
          <p:nvSpPr>
            <p:cNvPr id="20" name="TextBox 20"/>
            <p:cNvSpPr txBox="1"/>
            <p:nvPr/>
          </p:nvSpPr>
          <p:spPr>
            <a:xfrm>
              <a:off x="0" y="812762"/>
              <a:ext cx="8381095" cy="534249"/>
            </a:xfrm>
            <a:prstGeom prst="rect">
              <a:avLst/>
            </a:prstGeom>
          </p:spPr>
          <p:txBody>
            <a:bodyPr lIns="0" tIns="0" rIns="0" bIns="0" rtlCol="0" anchor="t">
              <a:spAutoFit/>
            </a:bodyPr>
            <a:lstStyle/>
            <a:p>
              <a:pPr marL="0" lvl="0" indent="0">
                <a:lnSpc>
                  <a:spcPts val="3352"/>
                </a:lnSpc>
                <a:spcBef>
                  <a:spcPct val="0"/>
                </a:spcBef>
              </a:pPr>
              <a:r>
                <a:rPr lang="en-US" sz="2394">
                  <a:solidFill>
                    <a:srgbClr val="312017"/>
                  </a:solidFill>
                  <a:latin typeface="+mj-lt"/>
                </a:rPr>
                <a:t>We take care of our workers</a:t>
              </a:r>
            </a:p>
          </p:txBody>
        </p:sp>
        <p:sp>
          <p:nvSpPr>
            <p:cNvPr id="21" name="TextBox 21"/>
            <p:cNvSpPr txBox="1"/>
            <p:nvPr/>
          </p:nvSpPr>
          <p:spPr>
            <a:xfrm>
              <a:off x="0" y="-123825"/>
              <a:ext cx="8381095" cy="692327"/>
            </a:xfrm>
            <a:prstGeom prst="rect">
              <a:avLst/>
            </a:prstGeom>
          </p:spPr>
          <p:txBody>
            <a:bodyPr lIns="0" tIns="0" rIns="0" bIns="0" rtlCol="0" anchor="t">
              <a:spAutoFit/>
            </a:bodyPr>
            <a:lstStyle/>
            <a:p>
              <a:pPr marL="0" lvl="0" indent="0">
                <a:lnSpc>
                  <a:spcPts val="4369"/>
                </a:lnSpc>
                <a:spcBef>
                  <a:spcPct val="0"/>
                </a:spcBef>
              </a:pPr>
              <a:r>
                <a:rPr lang="en-US" sz="3120">
                  <a:solidFill>
                    <a:srgbClr val="312017"/>
                  </a:solidFill>
                  <a:latin typeface="+mj-lt"/>
                </a:rPr>
                <a:t>Workers</a:t>
              </a:r>
            </a:p>
          </p:txBody>
        </p:sp>
      </p:grpSp>
      <p:grpSp>
        <p:nvGrpSpPr>
          <p:cNvPr id="22" name="Group 22"/>
          <p:cNvGrpSpPr/>
          <p:nvPr/>
        </p:nvGrpSpPr>
        <p:grpSpPr>
          <a:xfrm>
            <a:off x="10193582" y="5691225"/>
            <a:ext cx="6285822" cy="1103155"/>
            <a:chOff x="0" y="-114300"/>
            <a:chExt cx="8381095" cy="1470874"/>
          </a:xfrm>
        </p:grpSpPr>
        <p:sp>
          <p:nvSpPr>
            <p:cNvPr id="23" name="TextBox 23"/>
            <p:cNvSpPr txBox="1"/>
            <p:nvPr/>
          </p:nvSpPr>
          <p:spPr>
            <a:xfrm>
              <a:off x="0" y="822324"/>
              <a:ext cx="8381095" cy="534250"/>
            </a:xfrm>
            <a:prstGeom prst="rect">
              <a:avLst/>
            </a:prstGeom>
          </p:spPr>
          <p:txBody>
            <a:bodyPr lIns="0" tIns="0" rIns="0" bIns="0" rtlCol="0" anchor="t">
              <a:spAutoFit/>
            </a:bodyPr>
            <a:lstStyle/>
            <a:p>
              <a:pPr marL="0" lvl="0" indent="0">
                <a:lnSpc>
                  <a:spcPts val="3352"/>
                </a:lnSpc>
                <a:spcBef>
                  <a:spcPct val="0"/>
                </a:spcBef>
              </a:pPr>
              <a:r>
                <a:rPr lang="en-US" sz="2394">
                  <a:solidFill>
                    <a:srgbClr val="312017"/>
                  </a:solidFill>
                  <a:latin typeface="+mj-lt"/>
                </a:rPr>
                <a:t>Our products are high quality</a:t>
              </a:r>
            </a:p>
          </p:txBody>
        </p:sp>
        <p:sp>
          <p:nvSpPr>
            <p:cNvPr id="24" name="TextBox 24"/>
            <p:cNvSpPr txBox="1"/>
            <p:nvPr/>
          </p:nvSpPr>
          <p:spPr>
            <a:xfrm>
              <a:off x="0" y="-114300"/>
              <a:ext cx="8381095" cy="708399"/>
            </a:xfrm>
            <a:prstGeom prst="rect">
              <a:avLst/>
            </a:prstGeom>
          </p:spPr>
          <p:txBody>
            <a:bodyPr lIns="0" tIns="0" rIns="0" bIns="0" rtlCol="0" anchor="t">
              <a:spAutoFit/>
            </a:bodyPr>
            <a:lstStyle/>
            <a:p>
              <a:pPr marL="0" lvl="0" indent="0">
                <a:lnSpc>
                  <a:spcPts val="4481"/>
                </a:lnSpc>
                <a:spcBef>
                  <a:spcPct val="0"/>
                </a:spcBef>
              </a:pPr>
              <a:r>
                <a:rPr lang="en-US" sz="3200">
                  <a:solidFill>
                    <a:srgbClr val="312017"/>
                  </a:solidFill>
                  <a:latin typeface="+mj-lt"/>
                </a:rPr>
                <a:t>The quality</a:t>
              </a:r>
            </a:p>
          </p:txBody>
        </p:sp>
      </p:grpSp>
      <p:grpSp>
        <p:nvGrpSpPr>
          <p:cNvPr id="25" name="Group 25"/>
          <p:cNvGrpSpPr/>
          <p:nvPr/>
        </p:nvGrpSpPr>
        <p:grpSpPr>
          <a:xfrm>
            <a:off x="10193582" y="7796063"/>
            <a:ext cx="6285822" cy="1539172"/>
            <a:chOff x="0" y="-114300"/>
            <a:chExt cx="8381095" cy="2052230"/>
          </a:xfrm>
        </p:grpSpPr>
        <p:sp>
          <p:nvSpPr>
            <p:cNvPr id="26" name="TextBox 26"/>
            <p:cNvSpPr txBox="1"/>
            <p:nvPr/>
          </p:nvSpPr>
          <p:spPr>
            <a:xfrm>
              <a:off x="0" y="822324"/>
              <a:ext cx="8381095" cy="1115606"/>
            </a:xfrm>
            <a:prstGeom prst="rect">
              <a:avLst/>
            </a:prstGeom>
          </p:spPr>
          <p:txBody>
            <a:bodyPr lIns="0" tIns="0" rIns="0" bIns="0" rtlCol="0" anchor="t">
              <a:spAutoFit/>
            </a:bodyPr>
            <a:lstStyle/>
            <a:p>
              <a:pPr marL="0" lvl="0" indent="0">
                <a:lnSpc>
                  <a:spcPts val="3352"/>
                </a:lnSpc>
                <a:spcBef>
                  <a:spcPct val="0"/>
                </a:spcBef>
              </a:pPr>
              <a:r>
                <a:rPr lang="en-US" sz="2394">
                  <a:solidFill>
                    <a:srgbClr val="312017"/>
                  </a:solidFill>
                  <a:latin typeface="+mj-lt"/>
                </a:rPr>
                <a:t>We take care of the environment with sustainable products</a:t>
              </a:r>
            </a:p>
          </p:txBody>
        </p:sp>
        <p:sp>
          <p:nvSpPr>
            <p:cNvPr id="27" name="TextBox 27"/>
            <p:cNvSpPr txBox="1"/>
            <p:nvPr/>
          </p:nvSpPr>
          <p:spPr>
            <a:xfrm>
              <a:off x="0" y="-114300"/>
              <a:ext cx="8381095" cy="708399"/>
            </a:xfrm>
            <a:prstGeom prst="rect">
              <a:avLst/>
            </a:prstGeom>
          </p:spPr>
          <p:txBody>
            <a:bodyPr lIns="0" tIns="0" rIns="0" bIns="0" rtlCol="0" anchor="t">
              <a:spAutoFit/>
            </a:bodyPr>
            <a:lstStyle/>
            <a:p>
              <a:pPr marL="0" lvl="0" indent="0">
                <a:lnSpc>
                  <a:spcPts val="4481"/>
                </a:lnSpc>
                <a:spcBef>
                  <a:spcPct val="0"/>
                </a:spcBef>
              </a:pPr>
              <a:r>
                <a:rPr lang="en-US" sz="3200">
                  <a:solidFill>
                    <a:srgbClr val="312017"/>
                  </a:solidFill>
                  <a:latin typeface="+mj-lt"/>
                </a:rPr>
                <a:t>The planet</a:t>
              </a:r>
            </a:p>
          </p:txBody>
        </p:sp>
      </p:grpSp>
      <p:sp>
        <p:nvSpPr>
          <p:cNvPr id="28" name="TextBox 28"/>
          <p:cNvSpPr txBox="1"/>
          <p:nvPr/>
        </p:nvSpPr>
        <p:spPr>
          <a:xfrm>
            <a:off x="1277369" y="2378668"/>
            <a:ext cx="7039067" cy="666849"/>
          </a:xfrm>
          <a:prstGeom prst="rect">
            <a:avLst/>
          </a:prstGeom>
        </p:spPr>
        <p:txBody>
          <a:bodyPr lIns="0" tIns="0" rIns="0" bIns="0" rtlCol="0" anchor="t">
            <a:spAutoFit/>
          </a:bodyPr>
          <a:lstStyle/>
          <a:p>
            <a:pPr>
              <a:lnSpc>
                <a:spcPts val="5210"/>
              </a:lnSpc>
            </a:pPr>
            <a:r>
              <a:rPr lang="en-US" sz="5263" spc="-147" dirty="0">
                <a:solidFill>
                  <a:srgbClr val="312017"/>
                </a:solidFill>
                <a:latin typeface="+mj-lt"/>
              </a:rPr>
              <a:t>We genuinely care.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AutoShape 2"/>
          <p:cNvSpPr/>
          <p:nvPr/>
        </p:nvSpPr>
        <p:spPr>
          <a:xfrm>
            <a:off x="10858500" y="2133600"/>
            <a:ext cx="6400800" cy="8953500"/>
          </a:xfrm>
          <a:prstGeom prst="rect">
            <a:avLst/>
          </a:prstGeom>
          <a:solidFill>
            <a:srgbClr val="FDD7CB"/>
          </a:solidFill>
        </p:spPr>
      </p:sp>
      <p:sp>
        <p:nvSpPr>
          <p:cNvPr id="3" name="Freeform 3"/>
          <p:cNvSpPr/>
          <p:nvPr/>
        </p:nvSpPr>
        <p:spPr>
          <a:xfrm>
            <a:off x="9928631" y="0"/>
            <a:ext cx="6469838" cy="4514850"/>
          </a:xfrm>
          <a:custGeom>
            <a:avLst/>
            <a:gdLst/>
            <a:ahLst/>
            <a:cxnLst/>
            <a:rect l="l" t="t" r="r" b="b"/>
            <a:pathLst>
              <a:path w="6469838" h="4514850">
                <a:moveTo>
                  <a:pt x="0" y="0"/>
                </a:moveTo>
                <a:lnTo>
                  <a:pt x="6469838" y="0"/>
                </a:lnTo>
                <a:lnTo>
                  <a:pt x="6469838" y="4514850"/>
                </a:lnTo>
                <a:lnTo>
                  <a:pt x="0" y="4514850"/>
                </a:lnTo>
                <a:lnTo>
                  <a:pt x="0" y="0"/>
                </a:lnTo>
                <a:close/>
              </a:path>
            </a:pathLst>
          </a:custGeom>
          <a:blipFill>
            <a:blip r:embed="rId2"/>
            <a:stretch>
              <a:fillRect l="-2370" r="-2370"/>
            </a:stretch>
          </a:blipFill>
        </p:spPr>
      </p:sp>
      <p:sp>
        <p:nvSpPr>
          <p:cNvPr id="4" name="Freeform 4"/>
          <p:cNvSpPr/>
          <p:nvPr/>
        </p:nvSpPr>
        <p:spPr>
          <a:xfrm>
            <a:off x="9928631" y="4514850"/>
            <a:ext cx="6469838" cy="4743450"/>
          </a:xfrm>
          <a:custGeom>
            <a:avLst/>
            <a:gdLst/>
            <a:ahLst/>
            <a:cxnLst/>
            <a:rect l="l" t="t" r="r" b="b"/>
            <a:pathLst>
              <a:path w="6469838" h="4743450">
                <a:moveTo>
                  <a:pt x="0" y="0"/>
                </a:moveTo>
                <a:lnTo>
                  <a:pt x="6469838" y="0"/>
                </a:lnTo>
                <a:lnTo>
                  <a:pt x="6469838" y="4743450"/>
                </a:lnTo>
                <a:lnTo>
                  <a:pt x="0" y="4743450"/>
                </a:lnTo>
                <a:lnTo>
                  <a:pt x="0" y="0"/>
                </a:lnTo>
                <a:close/>
              </a:path>
            </a:pathLst>
          </a:custGeom>
          <a:blipFill>
            <a:blip r:embed="rId3"/>
            <a:stretch>
              <a:fillRect l="-4918" r="-4918"/>
            </a:stretch>
          </a:blipFill>
        </p:spPr>
      </p:sp>
      <p:sp>
        <p:nvSpPr>
          <p:cNvPr id="5" name="TextBox 5"/>
          <p:cNvSpPr txBox="1"/>
          <p:nvPr/>
        </p:nvSpPr>
        <p:spPr>
          <a:xfrm>
            <a:off x="1249786" y="1800119"/>
            <a:ext cx="7894214" cy="815608"/>
          </a:xfrm>
          <a:prstGeom prst="rect">
            <a:avLst/>
          </a:prstGeom>
        </p:spPr>
        <p:txBody>
          <a:bodyPr lIns="0" tIns="0" rIns="0" bIns="0" rtlCol="0" anchor="t">
            <a:spAutoFit/>
          </a:bodyPr>
          <a:lstStyle/>
          <a:p>
            <a:pPr marL="0" lvl="0" indent="0">
              <a:lnSpc>
                <a:spcPts val="6675"/>
              </a:lnSpc>
            </a:pPr>
            <a:r>
              <a:rPr lang="en-US" sz="5562" dirty="0">
                <a:solidFill>
                  <a:srgbClr val="544036"/>
                </a:solidFill>
                <a:latin typeface="+mj-lt"/>
              </a:rPr>
              <a:t>Goals</a:t>
            </a:r>
          </a:p>
        </p:txBody>
      </p:sp>
      <p:sp>
        <p:nvSpPr>
          <p:cNvPr id="6" name="TextBox 6"/>
          <p:cNvSpPr txBox="1"/>
          <p:nvPr/>
        </p:nvSpPr>
        <p:spPr>
          <a:xfrm>
            <a:off x="1249786" y="3413360"/>
            <a:ext cx="7257578" cy="409575"/>
          </a:xfrm>
          <a:prstGeom prst="rect">
            <a:avLst/>
          </a:prstGeom>
        </p:spPr>
        <p:txBody>
          <a:bodyPr lIns="0" tIns="0" rIns="0" bIns="0" rtlCol="0" anchor="t">
            <a:spAutoFit/>
          </a:bodyPr>
          <a:lstStyle/>
          <a:p>
            <a:pPr marL="0" lvl="0" indent="0">
              <a:lnSpc>
                <a:spcPts val="3360"/>
              </a:lnSpc>
            </a:pPr>
            <a:r>
              <a:rPr lang="en-US" sz="2800" dirty="0">
                <a:solidFill>
                  <a:srgbClr val="B4583C"/>
                </a:solidFill>
                <a:latin typeface="Montserrat Bold"/>
              </a:rPr>
              <a:t>NEXT YEAR</a:t>
            </a:r>
          </a:p>
        </p:txBody>
      </p:sp>
      <p:sp>
        <p:nvSpPr>
          <p:cNvPr id="7" name="TextBox 7"/>
          <p:cNvSpPr txBox="1"/>
          <p:nvPr/>
        </p:nvSpPr>
        <p:spPr>
          <a:xfrm>
            <a:off x="1249786" y="4018113"/>
            <a:ext cx="7257578" cy="4266277"/>
          </a:xfrm>
          <a:prstGeom prst="rect">
            <a:avLst/>
          </a:prstGeom>
        </p:spPr>
        <p:txBody>
          <a:bodyPr lIns="0" tIns="0" rIns="0" bIns="0" rtlCol="0" anchor="t">
            <a:spAutoFit/>
          </a:bodyPr>
          <a:lstStyle/>
          <a:p>
            <a:pPr marL="0" lvl="0" indent="0">
              <a:lnSpc>
                <a:spcPts val="3411"/>
              </a:lnSpc>
            </a:pPr>
            <a:r>
              <a:rPr lang="en-US" sz="2274">
                <a:solidFill>
                  <a:srgbClr val="544036"/>
                </a:solidFill>
                <a:latin typeface="Montserra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Freeform 2"/>
          <p:cNvSpPr/>
          <p:nvPr/>
        </p:nvSpPr>
        <p:spPr>
          <a:xfrm>
            <a:off x="6967426" y="2251170"/>
            <a:ext cx="10141771" cy="6008999"/>
          </a:xfrm>
          <a:custGeom>
            <a:avLst/>
            <a:gdLst/>
            <a:ahLst/>
            <a:cxnLst/>
            <a:rect l="l" t="t" r="r" b="b"/>
            <a:pathLst>
              <a:path w="10141771" h="6008999">
                <a:moveTo>
                  <a:pt x="0" y="0"/>
                </a:moveTo>
                <a:lnTo>
                  <a:pt x="10141771" y="0"/>
                </a:lnTo>
                <a:lnTo>
                  <a:pt x="10141771" y="6008999"/>
                </a:lnTo>
                <a:lnTo>
                  <a:pt x="0" y="60089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V="1">
            <a:off x="1214853" y="8513188"/>
            <a:ext cx="5175467" cy="9525"/>
          </a:xfrm>
          <a:prstGeom prst="line">
            <a:avLst/>
          </a:prstGeom>
          <a:ln w="19050" cap="rnd">
            <a:solidFill>
              <a:srgbClr val="AB6141"/>
            </a:solidFill>
            <a:prstDash val="solid"/>
            <a:headEnd type="none" w="sm" len="sm"/>
            <a:tailEnd type="none" w="sm" len="sm"/>
          </a:ln>
        </p:spPr>
      </p:sp>
      <p:sp>
        <p:nvSpPr>
          <p:cNvPr id="4" name="AutoShape 4"/>
          <p:cNvSpPr/>
          <p:nvPr/>
        </p:nvSpPr>
        <p:spPr>
          <a:xfrm>
            <a:off x="1214818" y="5375446"/>
            <a:ext cx="5175467" cy="0"/>
          </a:xfrm>
          <a:prstGeom prst="line">
            <a:avLst/>
          </a:prstGeom>
          <a:ln w="19050" cap="rnd">
            <a:solidFill>
              <a:srgbClr val="AB6141"/>
            </a:solidFill>
            <a:prstDash val="solid"/>
            <a:headEnd type="none" w="sm" len="sm"/>
            <a:tailEnd type="none" w="sm" len="sm"/>
          </a:ln>
        </p:spPr>
      </p:sp>
      <p:grpSp>
        <p:nvGrpSpPr>
          <p:cNvPr id="5" name="Group 5"/>
          <p:cNvGrpSpPr/>
          <p:nvPr/>
        </p:nvGrpSpPr>
        <p:grpSpPr>
          <a:xfrm>
            <a:off x="8639165" y="5075172"/>
            <a:ext cx="360995" cy="36099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31F20"/>
              </a:solidFill>
              <a:prstDash val="solid"/>
              <a:miter/>
            </a:ln>
          </p:spPr>
        </p:sp>
        <p:sp>
          <p:nvSpPr>
            <p:cNvPr id="7" name="TextBox 7"/>
            <p:cNvSpPr txBox="1"/>
            <p:nvPr/>
          </p:nvSpPr>
          <p:spPr>
            <a:xfrm>
              <a:off x="76200" y="0"/>
              <a:ext cx="660400" cy="736600"/>
            </a:xfrm>
            <a:prstGeom prst="rect">
              <a:avLst/>
            </a:prstGeom>
          </p:spPr>
          <p:txBody>
            <a:bodyPr lIns="50800" tIns="50800" rIns="50800" bIns="50800" rtlCol="0" anchor="ctr"/>
            <a:lstStyle/>
            <a:p>
              <a:pPr algn="ctr">
                <a:lnSpc>
                  <a:spcPts val="3549"/>
                </a:lnSpc>
              </a:pPr>
              <a:endParaRPr/>
            </a:p>
          </p:txBody>
        </p:sp>
      </p:grpSp>
      <p:grpSp>
        <p:nvGrpSpPr>
          <p:cNvPr id="8" name="Group 8"/>
          <p:cNvGrpSpPr/>
          <p:nvPr/>
        </p:nvGrpSpPr>
        <p:grpSpPr>
          <a:xfrm>
            <a:off x="10186446" y="6193793"/>
            <a:ext cx="360995" cy="36099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31F20"/>
              </a:solidFill>
              <a:prstDash val="solid"/>
              <a:miter/>
            </a:ln>
          </p:spPr>
        </p:sp>
        <p:sp>
          <p:nvSpPr>
            <p:cNvPr id="10" name="TextBox 10"/>
            <p:cNvSpPr txBox="1"/>
            <p:nvPr/>
          </p:nvSpPr>
          <p:spPr>
            <a:xfrm>
              <a:off x="76200" y="0"/>
              <a:ext cx="660400" cy="736600"/>
            </a:xfrm>
            <a:prstGeom prst="rect">
              <a:avLst/>
            </a:prstGeom>
          </p:spPr>
          <p:txBody>
            <a:bodyPr lIns="50800" tIns="50800" rIns="50800" bIns="50800" rtlCol="0" anchor="ctr"/>
            <a:lstStyle/>
            <a:p>
              <a:pPr algn="ctr">
                <a:lnSpc>
                  <a:spcPts val="3549"/>
                </a:lnSpc>
              </a:pPr>
              <a:endParaRPr/>
            </a:p>
          </p:txBody>
        </p:sp>
      </p:grpSp>
      <p:grpSp>
        <p:nvGrpSpPr>
          <p:cNvPr id="11" name="Group 11"/>
          <p:cNvGrpSpPr/>
          <p:nvPr/>
        </p:nvGrpSpPr>
        <p:grpSpPr>
          <a:xfrm>
            <a:off x="11548313" y="4539012"/>
            <a:ext cx="271813" cy="27181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231F20"/>
              </a:solidFill>
              <a:prstDash val="solid"/>
              <a:miter/>
            </a:ln>
          </p:spPr>
        </p:sp>
        <p:sp>
          <p:nvSpPr>
            <p:cNvPr id="13" name="TextBox 13"/>
            <p:cNvSpPr txBox="1"/>
            <p:nvPr/>
          </p:nvSpPr>
          <p:spPr>
            <a:xfrm>
              <a:off x="76200" y="0"/>
              <a:ext cx="660400" cy="736600"/>
            </a:xfrm>
            <a:prstGeom prst="rect">
              <a:avLst/>
            </a:prstGeom>
          </p:spPr>
          <p:txBody>
            <a:bodyPr lIns="50800" tIns="50800" rIns="50800" bIns="50800" rtlCol="0" anchor="ctr"/>
            <a:lstStyle/>
            <a:p>
              <a:pPr algn="ctr">
                <a:lnSpc>
                  <a:spcPts val="3549"/>
                </a:lnSpc>
              </a:pPr>
              <a:endParaRPr/>
            </a:p>
          </p:txBody>
        </p:sp>
      </p:grpSp>
      <p:sp>
        <p:nvSpPr>
          <p:cNvPr id="14" name="TextBox 14"/>
          <p:cNvSpPr txBox="1"/>
          <p:nvPr/>
        </p:nvSpPr>
        <p:spPr>
          <a:xfrm>
            <a:off x="1214818" y="1805707"/>
            <a:ext cx="5714508" cy="1849352"/>
          </a:xfrm>
          <a:prstGeom prst="rect">
            <a:avLst/>
          </a:prstGeom>
        </p:spPr>
        <p:txBody>
          <a:bodyPr lIns="0" tIns="0" rIns="0" bIns="0" rtlCol="0" anchor="t">
            <a:spAutoFit/>
          </a:bodyPr>
          <a:lstStyle/>
          <a:p>
            <a:pPr marL="0" lvl="0" indent="0">
              <a:lnSpc>
                <a:spcPts val="7355"/>
              </a:lnSpc>
            </a:pPr>
            <a:r>
              <a:rPr lang="en-US" sz="6129" dirty="0">
                <a:solidFill>
                  <a:srgbClr val="544036"/>
                </a:solidFill>
                <a:latin typeface="+mj-lt"/>
              </a:rPr>
              <a:t>WE GROW TOGETHER</a:t>
            </a:r>
          </a:p>
        </p:txBody>
      </p:sp>
      <p:sp>
        <p:nvSpPr>
          <p:cNvPr id="15" name="TextBox 15"/>
          <p:cNvSpPr txBox="1"/>
          <p:nvPr/>
        </p:nvSpPr>
        <p:spPr>
          <a:xfrm>
            <a:off x="1214818" y="5837488"/>
            <a:ext cx="5175485" cy="659566"/>
          </a:xfrm>
          <a:prstGeom prst="rect">
            <a:avLst/>
          </a:prstGeom>
        </p:spPr>
        <p:txBody>
          <a:bodyPr lIns="0" tIns="0" rIns="0" bIns="0" rtlCol="0" anchor="t">
            <a:spAutoFit/>
          </a:bodyPr>
          <a:lstStyle/>
          <a:p>
            <a:pPr marL="0" lvl="0" indent="0">
              <a:lnSpc>
                <a:spcPts val="2685"/>
              </a:lnSpc>
            </a:pPr>
            <a:r>
              <a:rPr lang="en-US" sz="2065">
                <a:solidFill>
                  <a:srgbClr val="544036"/>
                </a:solidFill>
                <a:latin typeface="Montserrat Bold"/>
              </a:rPr>
              <a:t>We are already in more than 3 countries.</a:t>
            </a:r>
          </a:p>
        </p:txBody>
      </p:sp>
      <p:sp>
        <p:nvSpPr>
          <p:cNvPr id="16" name="TextBox 16"/>
          <p:cNvSpPr txBox="1"/>
          <p:nvPr/>
        </p:nvSpPr>
        <p:spPr>
          <a:xfrm>
            <a:off x="1214836" y="6772496"/>
            <a:ext cx="5175467" cy="1277017"/>
          </a:xfrm>
          <a:prstGeom prst="rect">
            <a:avLst/>
          </a:prstGeom>
        </p:spPr>
        <p:txBody>
          <a:bodyPr lIns="0" tIns="0" rIns="0" bIns="0" rtlCol="0" anchor="t">
            <a:spAutoFit/>
          </a:bodyPr>
          <a:lstStyle/>
          <a:p>
            <a:pPr marL="0" lvl="0" indent="0">
              <a:lnSpc>
                <a:spcPts val="2598"/>
              </a:lnSpc>
            </a:pPr>
            <a:r>
              <a:rPr lang="en-US" sz="1732">
                <a:solidFill>
                  <a:srgbClr val="544036"/>
                </a:solidFill>
                <a:latin typeface="Montserrat"/>
              </a:rPr>
              <a:t>Lorem ipsum dolor sit amet, consectetur adipiscing elit, sed do eiusmod tempor incididunt ut labore et dolore magna aliqua. Ut enim ad minim veniam.</a:t>
            </a:r>
          </a:p>
        </p:txBody>
      </p:sp>
      <p:sp>
        <p:nvSpPr>
          <p:cNvPr id="17" name="TextBox 17"/>
          <p:cNvSpPr txBox="1"/>
          <p:nvPr/>
        </p:nvSpPr>
        <p:spPr>
          <a:xfrm>
            <a:off x="10161135" y="4429087"/>
            <a:ext cx="704959" cy="188314"/>
          </a:xfrm>
          <a:prstGeom prst="rect">
            <a:avLst/>
          </a:prstGeom>
        </p:spPr>
        <p:txBody>
          <a:bodyPr lIns="0" tIns="0" rIns="0" bIns="0" rtlCol="0" anchor="t">
            <a:spAutoFit/>
          </a:bodyPr>
          <a:lstStyle/>
          <a:p>
            <a:pPr marL="0" lvl="0" indent="0" algn="r">
              <a:lnSpc>
                <a:spcPts val="1586"/>
              </a:lnSpc>
            </a:pPr>
            <a:r>
              <a:rPr lang="en-US" sz="1057">
                <a:solidFill>
                  <a:srgbClr val="231F20"/>
                </a:solidFill>
                <a:latin typeface="Montserrat Bold"/>
              </a:rPr>
              <a:t>Spain</a:t>
            </a:r>
          </a:p>
        </p:txBody>
      </p:sp>
      <p:sp>
        <p:nvSpPr>
          <p:cNvPr id="18" name="TextBox 18"/>
          <p:cNvSpPr txBox="1"/>
          <p:nvPr/>
        </p:nvSpPr>
        <p:spPr>
          <a:xfrm>
            <a:off x="7198735" y="5125520"/>
            <a:ext cx="723984" cy="188313"/>
          </a:xfrm>
          <a:prstGeom prst="rect">
            <a:avLst/>
          </a:prstGeom>
        </p:spPr>
        <p:txBody>
          <a:bodyPr lIns="0" tIns="0" rIns="0" bIns="0" rtlCol="0" anchor="t">
            <a:spAutoFit/>
          </a:bodyPr>
          <a:lstStyle/>
          <a:p>
            <a:pPr marL="0" lvl="0" indent="0" algn="just">
              <a:lnSpc>
                <a:spcPts val="1586"/>
              </a:lnSpc>
            </a:pPr>
            <a:r>
              <a:rPr lang="en-US" sz="1057">
                <a:solidFill>
                  <a:srgbClr val="231F20"/>
                </a:solidFill>
                <a:latin typeface="Montserrat Bold"/>
              </a:rPr>
              <a:t>MEXICO</a:t>
            </a:r>
          </a:p>
        </p:txBody>
      </p:sp>
      <p:sp>
        <p:nvSpPr>
          <p:cNvPr id="19" name="TextBox 19"/>
          <p:cNvSpPr txBox="1"/>
          <p:nvPr/>
        </p:nvSpPr>
        <p:spPr>
          <a:xfrm>
            <a:off x="10885144" y="6271620"/>
            <a:ext cx="636432" cy="188313"/>
          </a:xfrm>
          <a:prstGeom prst="rect">
            <a:avLst/>
          </a:prstGeom>
        </p:spPr>
        <p:txBody>
          <a:bodyPr lIns="0" tIns="0" rIns="0" bIns="0" rtlCol="0" anchor="t">
            <a:spAutoFit/>
          </a:bodyPr>
          <a:lstStyle/>
          <a:p>
            <a:pPr marL="0" lvl="0" indent="0" algn="just">
              <a:lnSpc>
                <a:spcPts val="1586"/>
              </a:lnSpc>
            </a:pPr>
            <a:r>
              <a:rPr lang="en-US" sz="1057">
                <a:solidFill>
                  <a:srgbClr val="231F20"/>
                </a:solidFill>
                <a:latin typeface="Montserrat Bold"/>
              </a:rPr>
              <a:t>Brazil</a:t>
            </a:r>
          </a:p>
        </p:txBody>
      </p:sp>
      <p:sp>
        <p:nvSpPr>
          <p:cNvPr id="20" name="AutoShape 20"/>
          <p:cNvSpPr/>
          <p:nvPr/>
        </p:nvSpPr>
        <p:spPr>
          <a:xfrm>
            <a:off x="7961127" y="5248248"/>
            <a:ext cx="687932" cy="14842"/>
          </a:xfrm>
          <a:prstGeom prst="line">
            <a:avLst/>
          </a:prstGeom>
          <a:ln w="28575" cap="flat">
            <a:solidFill>
              <a:srgbClr val="231F20"/>
            </a:solidFill>
            <a:prstDash val="solid"/>
            <a:headEnd type="none" w="sm" len="sm"/>
            <a:tailEnd type="none" w="sm" len="sm"/>
          </a:ln>
        </p:spPr>
      </p:sp>
      <p:sp>
        <p:nvSpPr>
          <p:cNvPr id="21" name="AutoShape 21"/>
          <p:cNvSpPr/>
          <p:nvPr/>
        </p:nvSpPr>
        <p:spPr>
          <a:xfrm flipV="1">
            <a:off x="10514023" y="6380064"/>
            <a:ext cx="371122" cy="9067"/>
          </a:xfrm>
          <a:prstGeom prst="line">
            <a:avLst/>
          </a:prstGeom>
          <a:ln w="28575" cap="flat">
            <a:solidFill>
              <a:srgbClr val="231F20"/>
            </a:solidFill>
            <a:prstDash val="solid"/>
            <a:headEnd type="none" w="sm" len="sm"/>
            <a:tailEnd type="none" w="sm" len="sm"/>
          </a:ln>
        </p:spPr>
      </p:sp>
      <p:sp>
        <p:nvSpPr>
          <p:cNvPr id="22" name="AutoShape 22"/>
          <p:cNvSpPr/>
          <p:nvPr/>
        </p:nvSpPr>
        <p:spPr>
          <a:xfrm>
            <a:off x="10905984" y="4565966"/>
            <a:ext cx="700328" cy="0"/>
          </a:xfrm>
          <a:prstGeom prst="line">
            <a:avLst/>
          </a:prstGeom>
          <a:ln w="28575" cap="flat">
            <a:solidFill>
              <a:srgbClr val="231F20"/>
            </a:solidFill>
            <a:prstDash val="solid"/>
            <a:headEnd type="none" w="sm" len="sm"/>
            <a:tailEnd type="none" w="sm" len="sm"/>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419952" y="3580594"/>
            <a:ext cx="4380881" cy="4533166"/>
          </a:xfrm>
          <a:prstGeom prst="rect">
            <a:avLst/>
          </a:prstGeom>
        </p:spPr>
      </p:pic>
      <p:pic>
        <p:nvPicPr>
          <p:cNvPr id="3" name="Picture 3"/>
          <p:cNvPicPr>
            <a:picLocks noChangeAspect="1"/>
          </p:cNvPicPr>
          <p:nvPr/>
        </p:nvPicPr>
        <p:blipFill>
          <a:blip r:embed="rId3"/>
          <a:stretch>
            <a:fillRect/>
          </a:stretch>
        </p:blipFill>
        <p:spPr>
          <a:xfrm>
            <a:off x="6788007" y="3629882"/>
            <a:ext cx="4562560" cy="4468966"/>
          </a:xfrm>
          <a:prstGeom prst="rect">
            <a:avLst/>
          </a:prstGeom>
        </p:spPr>
      </p:pic>
      <p:pic>
        <p:nvPicPr>
          <p:cNvPr id="4" name="Picture 4"/>
          <p:cNvPicPr>
            <a:picLocks noChangeAspect="1"/>
          </p:cNvPicPr>
          <p:nvPr/>
        </p:nvPicPr>
        <p:blipFill>
          <a:blip r:embed="rId4"/>
          <a:stretch>
            <a:fillRect/>
          </a:stretch>
        </p:blipFill>
        <p:spPr>
          <a:xfrm>
            <a:off x="12362198" y="3580594"/>
            <a:ext cx="4380881" cy="4533166"/>
          </a:xfrm>
          <a:prstGeom prst="rect">
            <a:avLst/>
          </a:prstGeom>
        </p:spPr>
      </p:pic>
      <p:sp>
        <p:nvSpPr>
          <p:cNvPr id="5" name="TextBox 5"/>
          <p:cNvSpPr txBox="1"/>
          <p:nvPr/>
        </p:nvSpPr>
        <p:spPr>
          <a:xfrm>
            <a:off x="12574258" y="8134169"/>
            <a:ext cx="3956758" cy="330201"/>
          </a:xfrm>
          <a:prstGeom prst="rect">
            <a:avLst/>
          </a:prstGeom>
        </p:spPr>
        <p:txBody>
          <a:bodyPr lIns="0" tIns="0" rIns="0" bIns="0" rtlCol="0" anchor="t">
            <a:spAutoFit/>
          </a:bodyPr>
          <a:lstStyle/>
          <a:p>
            <a:pPr algn="ctr">
              <a:lnSpc>
                <a:spcPts val="2799"/>
              </a:lnSpc>
            </a:pPr>
            <a:r>
              <a:rPr lang="en-US" sz="1999">
                <a:solidFill>
                  <a:srgbClr val="312017"/>
                </a:solidFill>
                <a:latin typeface="Montserrat Bold"/>
              </a:rPr>
              <a:t>ANNUAL SALES</a:t>
            </a:r>
          </a:p>
        </p:txBody>
      </p:sp>
      <p:sp>
        <p:nvSpPr>
          <p:cNvPr id="6" name="TextBox 6"/>
          <p:cNvSpPr txBox="1"/>
          <p:nvPr/>
        </p:nvSpPr>
        <p:spPr>
          <a:xfrm>
            <a:off x="7090916" y="8134169"/>
            <a:ext cx="3956758" cy="330201"/>
          </a:xfrm>
          <a:prstGeom prst="rect">
            <a:avLst/>
          </a:prstGeom>
        </p:spPr>
        <p:txBody>
          <a:bodyPr lIns="0" tIns="0" rIns="0" bIns="0" rtlCol="0" anchor="t">
            <a:spAutoFit/>
          </a:bodyPr>
          <a:lstStyle/>
          <a:p>
            <a:pPr algn="ctr">
              <a:lnSpc>
                <a:spcPts val="2799"/>
              </a:lnSpc>
            </a:pPr>
            <a:r>
              <a:rPr lang="en-US" sz="1999">
                <a:solidFill>
                  <a:srgbClr val="312017"/>
                </a:solidFill>
                <a:latin typeface="Montserrat Bold"/>
              </a:rPr>
              <a:t>MARKETING AND PUBLICITY</a:t>
            </a:r>
          </a:p>
        </p:txBody>
      </p:sp>
      <p:sp>
        <p:nvSpPr>
          <p:cNvPr id="7" name="TextBox 7"/>
          <p:cNvSpPr txBox="1"/>
          <p:nvPr/>
        </p:nvSpPr>
        <p:spPr>
          <a:xfrm>
            <a:off x="1632012" y="8134169"/>
            <a:ext cx="3956758" cy="330201"/>
          </a:xfrm>
          <a:prstGeom prst="rect">
            <a:avLst/>
          </a:prstGeom>
        </p:spPr>
        <p:txBody>
          <a:bodyPr lIns="0" tIns="0" rIns="0" bIns="0" rtlCol="0" anchor="t">
            <a:spAutoFit/>
          </a:bodyPr>
          <a:lstStyle/>
          <a:p>
            <a:pPr algn="ctr">
              <a:lnSpc>
                <a:spcPts val="2799"/>
              </a:lnSpc>
            </a:pPr>
            <a:r>
              <a:rPr lang="en-US" sz="1999">
                <a:solidFill>
                  <a:srgbClr val="312017"/>
                </a:solidFill>
                <a:latin typeface="Montserrat Bold"/>
              </a:rPr>
              <a:t>CUSTOMER SERVICE</a:t>
            </a:r>
          </a:p>
        </p:txBody>
      </p:sp>
      <p:sp>
        <p:nvSpPr>
          <p:cNvPr id="8" name="TextBox 8"/>
          <p:cNvSpPr txBox="1"/>
          <p:nvPr/>
        </p:nvSpPr>
        <p:spPr>
          <a:xfrm>
            <a:off x="1984529" y="1192351"/>
            <a:ext cx="7690229" cy="669927"/>
          </a:xfrm>
          <a:prstGeom prst="rect">
            <a:avLst/>
          </a:prstGeom>
        </p:spPr>
        <p:txBody>
          <a:bodyPr lIns="0" tIns="0" rIns="0" bIns="0" rtlCol="0" anchor="t">
            <a:spAutoFit/>
          </a:bodyPr>
          <a:lstStyle/>
          <a:p>
            <a:pPr marL="0" lvl="0" indent="0" algn="l">
              <a:lnSpc>
                <a:spcPts val="5495"/>
              </a:lnSpc>
              <a:spcBef>
                <a:spcPct val="0"/>
              </a:spcBef>
            </a:pPr>
            <a:r>
              <a:rPr lang="en-US" sz="4579" dirty="0">
                <a:solidFill>
                  <a:srgbClr val="544036"/>
                </a:solidFill>
                <a:latin typeface="+mj-lt"/>
              </a:rPr>
              <a:t>THE GRAPHICS</a:t>
            </a:r>
          </a:p>
        </p:txBody>
      </p:sp>
      <p:sp>
        <p:nvSpPr>
          <p:cNvPr id="9" name="TextBox 9"/>
          <p:cNvSpPr txBox="1"/>
          <p:nvPr/>
        </p:nvSpPr>
        <p:spPr>
          <a:xfrm>
            <a:off x="1984529" y="2116088"/>
            <a:ext cx="6122811" cy="464248"/>
          </a:xfrm>
          <a:prstGeom prst="rect">
            <a:avLst/>
          </a:prstGeom>
        </p:spPr>
        <p:txBody>
          <a:bodyPr lIns="0" tIns="0" rIns="0" bIns="0" rtlCol="0" anchor="t">
            <a:spAutoFit/>
          </a:bodyPr>
          <a:lstStyle/>
          <a:p>
            <a:pPr>
              <a:lnSpc>
                <a:spcPts val="3847"/>
              </a:lnSpc>
            </a:pPr>
            <a:r>
              <a:rPr lang="en-US" sz="2565">
                <a:solidFill>
                  <a:srgbClr val="544036"/>
                </a:solidFill>
                <a:latin typeface="Montserrat"/>
              </a:rPr>
              <a:t>The numbers speak for themselves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2" name="Group 2"/>
          <p:cNvGrpSpPr/>
          <p:nvPr/>
        </p:nvGrpSpPr>
        <p:grpSpPr>
          <a:xfrm>
            <a:off x="13195673" y="3961731"/>
            <a:ext cx="2497988" cy="3136401"/>
            <a:chOff x="0" y="0"/>
            <a:chExt cx="657906" cy="826048"/>
          </a:xfrm>
        </p:grpSpPr>
        <p:sp>
          <p:nvSpPr>
            <p:cNvPr id="3" name="Freeform 3"/>
            <p:cNvSpPr/>
            <p:nvPr/>
          </p:nvSpPr>
          <p:spPr>
            <a:xfrm>
              <a:off x="0" y="0"/>
              <a:ext cx="657906" cy="826048"/>
            </a:xfrm>
            <a:custGeom>
              <a:avLst/>
              <a:gdLst/>
              <a:ahLst/>
              <a:cxnLst/>
              <a:rect l="l" t="t" r="r" b="b"/>
              <a:pathLst>
                <a:path w="657906" h="826048">
                  <a:moveTo>
                    <a:pt x="0" y="0"/>
                  </a:moveTo>
                  <a:lnTo>
                    <a:pt x="657906" y="0"/>
                  </a:lnTo>
                  <a:lnTo>
                    <a:pt x="657906" y="826048"/>
                  </a:lnTo>
                  <a:lnTo>
                    <a:pt x="0" y="826048"/>
                  </a:lnTo>
                  <a:close/>
                </a:path>
              </a:pathLst>
            </a:custGeom>
            <a:solidFill>
              <a:srgbClr val="B4583C"/>
            </a:solidFill>
          </p:spPr>
        </p:sp>
        <p:sp>
          <p:nvSpPr>
            <p:cNvPr id="4" name="TextBox 4"/>
            <p:cNvSpPr txBox="1"/>
            <p:nvPr/>
          </p:nvSpPr>
          <p:spPr>
            <a:xfrm>
              <a:off x="0" y="-76200"/>
              <a:ext cx="657906" cy="902248"/>
            </a:xfrm>
            <a:prstGeom prst="rect">
              <a:avLst/>
            </a:prstGeom>
          </p:spPr>
          <p:txBody>
            <a:bodyPr lIns="50800" tIns="50800" rIns="50800" bIns="50800" rtlCol="0" anchor="ctr"/>
            <a:lstStyle/>
            <a:p>
              <a:pPr algn="ctr">
                <a:lnSpc>
                  <a:spcPts val="3549"/>
                </a:lnSpc>
              </a:pPr>
              <a:endParaRPr/>
            </a:p>
          </p:txBody>
        </p:sp>
      </p:grpSp>
      <p:sp>
        <p:nvSpPr>
          <p:cNvPr id="5" name="Freeform 5"/>
          <p:cNvSpPr/>
          <p:nvPr/>
        </p:nvSpPr>
        <p:spPr>
          <a:xfrm>
            <a:off x="-6646512" y="-5912889"/>
            <a:ext cx="15350424" cy="15350424"/>
          </a:xfrm>
          <a:custGeom>
            <a:avLst/>
            <a:gdLst/>
            <a:ahLst/>
            <a:cxnLst/>
            <a:rect l="l" t="t" r="r" b="b"/>
            <a:pathLst>
              <a:path w="15350424" h="15350424">
                <a:moveTo>
                  <a:pt x="0" y="0"/>
                </a:moveTo>
                <a:lnTo>
                  <a:pt x="15350424" y="0"/>
                </a:lnTo>
                <a:lnTo>
                  <a:pt x="15350424" y="15350424"/>
                </a:lnTo>
                <a:lnTo>
                  <a:pt x="0" y="15350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6189922" y="3961731"/>
            <a:ext cx="2497988" cy="3136401"/>
            <a:chOff x="0" y="0"/>
            <a:chExt cx="657906" cy="826048"/>
          </a:xfrm>
        </p:grpSpPr>
        <p:sp>
          <p:nvSpPr>
            <p:cNvPr id="7" name="Freeform 7"/>
            <p:cNvSpPr/>
            <p:nvPr/>
          </p:nvSpPr>
          <p:spPr>
            <a:xfrm>
              <a:off x="0" y="0"/>
              <a:ext cx="657906" cy="826048"/>
            </a:xfrm>
            <a:custGeom>
              <a:avLst/>
              <a:gdLst/>
              <a:ahLst/>
              <a:cxnLst/>
              <a:rect l="l" t="t" r="r" b="b"/>
              <a:pathLst>
                <a:path w="657906" h="826048">
                  <a:moveTo>
                    <a:pt x="0" y="0"/>
                  </a:moveTo>
                  <a:lnTo>
                    <a:pt x="657906" y="0"/>
                  </a:lnTo>
                  <a:lnTo>
                    <a:pt x="657906" y="826048"/>
                  </a:lnTo>
                  <a:lnTo>
                    <a:pt x="0" y="826048"/>
                  </a:lnTo>
                  <a:close/>
                </a:path>
              </a:pathLst>
            </a:custGeom>
            <a:solidFill>
              <a:srgbClr val="B4583C"/>
            </a:solidFill>
          </p:spPr>
        </p:sp>
        <p:sp>
          <p:nvSpPr>
            <p:cNvPr id="8" name="TextBox 8"/>
            <p:cNvSpPr txBox="1"/>
            <p:nvPr/>
          </p:nvSpPr>
          <p:spPr>
            <a:xfrm>
              <a:off x="0" y="-76200"/>
              <a:ext cx="657906" cy="902248"/>
            </a:xfrm>
            <a:prstGeom prst="rect">
              <a:avLst/>
            </a:prstGeom>
          </p:spPr>
          <p:txBody>
            <a:bodyPr lIns="50800" tIns="50800" rIns="50800" bIns="50800" rtlCol="0" anchor="ctr"/>
            <a:lstStyle/>
            <a:p>
              <a:pPr algn="ctr">
                <a:lnSpc>
                  <a:spcPts val="3549"/>
                </a:lnSpc>
              </a:pPr>
              <a:endParaRPr/>
            </a:p>
          </p:txBody>
        </p:sp>
      </p:grpSp>
      <p:grpSp>
        <p:nvGrpSpPr>
          <p:cNvPr id="9" name="Group 9"/>
          <p:cNvGrpSpPr/>
          <p:nvPr/>
        </p:nvGrpSpPr>
        <p:grpSpPr>
          <a:xfrm>
            <a:off x="2739435" y="3961731"/>
            <a:ext cx="2497988" cy="3136401"/>
            <a:chOff x="0" y="0"/>
            <a:chExt cx="657906" cy="826048"/>
          </a:xfrm>
        </p:grpSpPr>
        <p:sp>
          <p:nvSpPr>
            <p:cNvPr id="10" name="Freeform 10"/>
            <p:cNvSpPr/>
            <p:nvPr/>
          </p:nvSpPr>
          <p:spPr>
            <a:xfrm>
              <a:off x="0" y="0"/>
              <a:ext cx="657906" cy="826048"/>
            </a:xfrm>
            <a:custGeom>
              <a:avLst/>
              <a:gdLst/>
              <a:ahLst/>
              <a:cxnLst/>
              <a:rect l="l" t="t" r="r" b="b"/>
              <a:pathLst>
                <a:path w="657906" h="826048">
                  <a:moveTo>
                    <a:pt x="0" y="0"/>
                  </a:moveTo>
                  <a:lnTo>
                    <a:pt x="657906" y="0"/>
                  </a:lnTo>
                  <a:lnTo>
                    <a:pt x="657906" y="826048"/>
                  </a:lnTo>
                  <a:lnTo>
                    <a:pt x="0" y="826048"/>
                  </a:lnTo>
                  <a:close/>
                </a:path>
              </a:pathLst>
            </a:custGeom>
            <a:solidFill>
              <a:srgbClr val="B4583C"/>
            </a:solidFill>
          </p:spPr>
        </p:sp>
        <p:sp>
          <p:nvSpPr>
            <p:cNvPr id="11" name="TextBox 11"/>
            <p:cNvSpPr txBox="1"/>
            <p:nvPr/>
          </p:nvSpPr>
          <p:spPr>
            <a:xfrm>
              <a:off x="0" y="-76200"/>
              <a:ext cx="657906" cy="902248"/>
            </a:xfrm>
            <a:prstGeom prst="rect">
              <a:avLst/>
            </a:prstGeom>
          </p:spPr>
          <p:txBody>
            <a:bodyPr lIns="50800" tIns="50800" rIns="50800" bIns="50800" rtlCol="0" anchor="ctr"/>
            <a:lstStyle/>
            <a:p>
              <a:pPr algn="ctr">
                <a:lnSpc>
                  <a:spcPts val="3549"/>
                </a:lnSpc>
              </a:pPr>
              <a:endParaRPr/>
            </a:p>
          </p:txBody>
        </p:sp>
      </p:grpSp>
      <p:sp>
        <p:nvSpPr>
          <p:cNvPr id="12" name="Freeform 12"/>
          <p:cNvSpPr/>
          <p:nvPr/>
        </p:nvSpPr>
        <p:spPr>
          <a:xfrm>
            <a:off x="2701335" y="3904581"/>
            <a:ext cx="2448142" cy="3081484"/>
          </a:xfrm>
          <a:custGeom>
            <a:avLst/>
            <a:gdLst/>
            <a:ahLst/>
            <a:cxnLst/>
            <a:rect l="l" t="t" r="r" b="b"/>
            <a:pathLst>
              <a:path w="2448142" h="3081484">
                <a:moveTo>
                  <a:pt x="0" y="0"/>
                </a:moveTo>
                <a:lnTo>
                  <a:pt x="2448142" y="0"/>
                </a:lnTo>
                <a:lnTo>
                  <a:pt x="2448142" y="3081484"/>
                </a:lnTo>
                <a:lnTo>
                  <a:pt x="0" y="3081484"/>
                </a:lnTo>
                <a:lnTo>
                  <a:pt x="0" y="0"/>
                </a:lnTo>
                <a:close/>
              </a:path>
            </a:pathLst>
          </a:custGeom>
          <a:blipFill>
            <a:blip r:embed="rId4"/>
            <a:stretch>
              <a:fillRect l="-50981" r="-55718" b="-19467"/>
            </a:stretch>
          </a:blipFill>
        </p:spPr>
      </p:sp>
      <p:sp>
        <p:nvSpPr>
          <p:cNvPr id="13" name="Freeform 13"/>
          <p:cNvSpPr/>
          <p:nvPr/>
        </p:nvSpPr>
        <p:spPr>
          <a:xfrm>
            <a:off x="6161347" y="3904581"/>
            <a:ext cx="2448142" cy="3081484"/>
          </a:xfrm>
          <a:custGeom>
            <a:avLst/>
            <a:gdLst/>
            <a:ahLst/>
            <a:cxnLst/>
            <a:rect l="l" t="t" r="r" b="b"/>
            <a:pathLst>
              <a:path w="2448142" h="3081484">
                <a:moveTo>
                  <a:pt x="0" y="0"/>
                </a:moveTo>
                <a:lnTo>
                  <a:pt x="2448143" y="0"/>
                </a:lnTo>
                <a:lnTo>
                  <a:pt x="2448143" y="3081484"/>
                </a:lnTo>
                <a:lnTo>
                  <a:pt x="0" y="3081484"/>
                </a:lnTo>
                <a:lnTo>
                  <a:pt x="0" y="0"/>
                </a:lnTo>
                <a:close/>
              </a:path>
            </a:pathLst>
          </a:custGeom>
          <a:blipFill>
            <a:blip r:embed="rId5"/>
            <a:stretch>
              <a:fillRect t="-9622" b="-9622"/>
            </a:stretch>
          </a:blipFill>
        </p:spPr>
      </p:sp>
      <p:grpSp>
        <p:nvGrpSpPr>
          <p:cNvPr id="14" name="Group 14"/>
          <p:cNvGrpSpPr/>
          <p:nvPr/>
        </p:nvGrpSpPr>
        <p:grpSpPr>
          <a:xfrm>
            <a:off x="9716610" y="3961731"/>
            <a:ext cx="2497988" cy="3136401"/>
            <a:chOff x="0" y="0"/>
            <a:chExt cx="657906" cy="826048"/>
          </a:xfrm>
        </p:grpSpPr>
        <p:sp>
          <p:nvSpPr>
            <p:cNvPr id="15" name="Freeform 15"/>
            <p:cNvSpPr/>
            <p:nvPr/>
          </p:nvSpPr>
          <p:spPr>
            <a:xfrm>
              <a:off x="0" y="0"/>
              <a:ext cx="657906" cy="826048"/>
            </a:xfrm>
            <a:custGeom>
              <a:avLst/>
              <a:gdLst/>
              <a:ahLst/>
              <a:cxnLst/>
              <a:rect l="l" t="t" r="r" b="b"/>
              <a:pathLst>
                <a:path w="657906" h="826048">
                  <a:moveTo>
                    <a:pt x="0" y="0"/>
                  </a:moveTo>
                  <a:lnTo>
                    <a:pt x="657906" y="0"/>
                  </a:lnTo>
                  <a:lnTo>
                    <a:pt x="657906" y="826048"/>
                  </a:lnTo>
                  <a:lnTo>
                    <a:pt x="0" y="826048"/>
                  </a:lnTo>
                  <a:close/>
                </a:path>
              </a:pathLst>
            </a:custGeom>
            <a:solidFill>
              <a:srgbClr val="B4583C"/>
            </a:solidFill>
          </p:spPr>
        </p:sp>
        <p:sp>
          <p:nvSpPr>
            <p:cNvPr id="16" name="TextBox 16"/>
            <p:cNvSpPr txBox="1"/>
            <p:nvPr/>
          </p:nvSpPr>
          <p:spPr>
            <a:xfrm>
              <a:off x="0" y="-76200"/>
              <a:ext cx="657906" cy="902248"/>
            </a:xfrm>
            <a:prstGeom prst="rect">
              <a:avLst/>
            </a:prstGeom>
          </p:spPr>
          <p:txBody>
            <a:bodyPr lIns="50800" tIns="50800" rIns="50800" bIns="50800" rtlCol="0" anchor="ctr"/>
            <a:lstStyle/>
            <a:p>
              <a:pPr algn="ctr">
                <a:lnSpc>
                  <a:spcPts val="3549"/>
                </a:lnSpc>
              </a:pPr>
              <a:endParaRPr/>
            </a:p>
          </p:txBody>
        </p:sp>
      </p:grpSp>
      <p:sp>
        <p:nvSpPr>
          <p:cNvPr id="17" name="Freeform 17"/>
          <p:cNvSpPr/>
          <p:nvPr/>
        </p:nvSpPr>
        <p:spPr>
          <a:xfrm>
            <a:off x="9668985" y="3904581"/>
            <a:ext cx="2448142" cy="3081484"/>
          </a:xfrm>
          <a:custGeom>
            <a:avLst/>
            <a:gdLst/>
            <a:ahLst/>
            <a:cxnLst/>
            <a:rect l="l" t="t" r="r" b="b"/>
            <a:pathLst>
              <a:path w="2448142" h="3081484">
                <a:moveTo>
                  <a:pt x="0" y="0"/>
                </a:moveTo>
                <a:lnTo>
                  <a:pt x="2448143" y="0"/>
                </a:lnTo>
                <a:lnTo>
                  <a:pt x="2448143" y="3081484"/>
                </a:lnTo>
                <a:lnTo>
                  <a:pt x="0" y="3081484"/>
                </a:lnTo>
                <a:lnTo>
                  <a:pt x="0" y="0"/>
                </a:lnTo>
                <a:close/>
              </a:path>
            </a:pathLst>
          </a:custGeom>
          <a:blipFill>
            <a:blip r:embed="rId6"/>
            <a:stretch>
              <a:fillRect b="-19170"/>
            </a:stretch>
          </a:blipFill>
        </p:spPr>
      </p:sp>
      <p:sp>
        <p:nvSpPr>
          <p:cNvPr id="18" name="Freeform 18"/>
          <p:cNvSpPr/>
          <p:nvPr/>
        </p:nvSpPr>
        <p:spPr>
          <a:xfrm>
            <a:off x="13138523" y="3904581"/>
            <a:ext cx="2448142" cy="3081484"/>
          </a:xfrm>
          <a:custGeom>
            <a:avLst/>
            <a:gdLst/>
            <a:ahLst/>
            <a:cxnLst/>
            <a:rect l="l" t="t" r="r" b="b"/>
            <a:pathLst>
              <a:path w="2448142" h="3081484">
                <a:moveTo>
                  <a:pt x="0" y="0"/>
                </a:moveTo>
                <a:lnTo>
                  <a:pt x="2448142" y="0"/>
                </a:lnTo>
                <a:lnTo>
                  <a:pt x="2448142" y="3081484"/>
                </a:lnTo>
                <a:lnTo>
                  <a:pt x="0" y="3081484"/>
                </a:lnTo>
                <a:lnTo>
                  <a:pt x="0" y="0"/>
                </a:lnTo>
                <a:close/>
              </a:path>
            </a:pathLst>
          </a:custGeom>
          <a:blipFill>
            <a:blip r:embed="rId7"/>
            <a:stretch>
              <a:fillRect l="-13936" t="-14053" r="-12334" b="-36424"/>
            </a:stretch>
          </a:blipFill>
        </p:spPr>
      </p:sp>
      <p:sp>
        <p:nvSpPr>
          <p:cNvPr id="19" name="TextBox 19"/>
          <p:cNvSpPr txBox="1"/>
          <p:nvPr/>
        </p:nvSpPr>
        <p:spPr>
          <a:xfrm>
            <a:off x="13031528" y="7607222"/>
            <a:ext cx="2662133" cy="320601"/>
          </a:xfrm>
          <a:prstGeom prst="rect">
            <a:avLst/>
          </a:prstGeom>
        </p:spPr>
        <p:txBody>
          <a:bodyPr lIns="0" tIns="0" rIns="0" bIns="0" rtlCol="0" anchor="t">
            <a:spAutoFit/>
          </a:bodyPr>
          <a:lstStyle/>
          <a:p>
            <a:pPr marL="0" lvl="0" indent="0" algn="ctr">
              <a:lnSpc>
                <a:spcPts val="2516"/>
              </a:lnSpc>
              <a:spcBef>
                <a:spcPct val="0"/>
              </a:spcBef>
            </a:pPr>
            <a:r>
              <a:rPr lang="en-US" sz="2097">
                <a:solidFill>
                  <a:srgbClr val="544036"/>
                </a:solidFill>
                <a:latin typeface="Montserrat SemiBold" pitchFamily="2" charset="0"/>
              </a:rPr>
              <a:t>Alfredo Torres</a:t>
            </a:r>
          </a:p>
        </p:txBody>
      </p:sp>
      <p:sp>
        <p:nvSpPr>
          <p:cNvPr id="20" name="Freeform 20"/>
          <p:cNvSpPr/>
          <p:nvPr/>
        </p:nvSpPr>
        <p:spPr>
          <a:xfrm rot="5400000">
            <a:off x="3676205" y="6955967"/>
            <a:ext cx="498401" cy="499309"/>
          </a:xfrm>
          <a:custGeom>
            <a:avLst/>
            <a:gdLst/>
            <a:ahLst/>
            <a:cxnLst/>
            <a:rect l="l" t="t" r="r" b="b"/>
            <a:pathLst>
              <a:path w="498401" h="499309">
                <a:moveTo>
                  <a:pt x="0" y="0"/>
                </a:moveTo>
                <a:lnTo>
                  <a:pt x="498401" y="0"/>
                </a:lnTo>
                <a:lnTo>
                  <a:pt x="498401" y="499309"/>
                </a:lnTo>
                <a:lnTo>
                  <a:pt x="0" y="4993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rot="5400000">
            <a:off x="7136218" y="6955967"/>
            <a:ext cx="498401" cy="499309"/>
          </a:xfrm>
          <a:custGeom>
            <a:avLst/>
            <a:gdLst/>
            <a:ahLst/>
            <a:cxnLst/>
            <a:rect l="l" t="t" r="r" b="b"/>
            <a:pathLst>
              <a:path w="498401" h="499309">
                <a:moveTo>
                  <a:pt x="0" y="0"/>
                </a:moveTo>
                <a:lnTo>
                  <a:pt x="498401" y="0"/>
                </a:lnTo>
                <a:lnTo>
                  <a:pt x="498401" y="499309"/>
                </a:lnTo>
                <a:lnTo>
                  <a:pt x="0" y="4993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rot="5400000">
            <a:off x="10643856" y="6955967"/>
            <a:ext cx="498401" cy="499309"/>
          </a:xfrm>
          <a:custGeom>
            <a:avLst/>
            <a:gdLst/>
            <a:ahLst/>
            <a:cxnLst/>
            <a:rect l="l" t="t" r="r" b="b"/>
            <a:pathLst>
              <a:path w="498401" h="499309">
                <a:moveTo>
                  <a:pt x="0" y="0"/>
                </a:moveTo>
                <a:lnTo>
                  <a:pt x="498401" y="0"/>
                </a:lnTo>
                <a:lnTo>
                  <a:pt x="498401" y="499309"/>
                </a:lnTo>
                <a:lnTo>
                  <a:pt x="0" y="4993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rot="5400000">
            <a:off x="14110527" y="6955967"/>
            <a:ext cx="498401" cy="499309"/>
          </a:xfrm>
          <a:custGeom>
            <a:avLst/>
            <a:gdLst/>
            <a:ahLst/>
            <a:cxnLst/>
            <a:rect l="l" t="t" r="r" b="b"/>
            <a:pathLst>
              <a:path w="498401" h="499309">
                <a:moveTo>
                  <a:pt x="0" y="0"/>
                </a:moveTo>
                <a:lnTo>
                  <a:pt x="498401" y="0"/>
                </a:lnTo>
                <a:lnTo>
                  <a:pt x="498401" y="499309"/>
                </a:lnTo>
                <a:lnTo>
                  <a:pt x="0" y="4993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TextBox 24"/>
          <p:cNvSpPr txBox="1"/>
          <p:nvPr/>
        </p:nvSpPr>
        <p:spPr>
          <a:xfrm>
            <a:off x="3540850" y="1468221"/>
            <a:ext cx="11206300" cy="769441"/>
          </a:xfrm>
          <a:prstGeom prst="rect">
            <a:avLst/>
          </a:prstGeom>
        </p:spPr>
        <p:txBody>
          <a:bodyPr lIns="0" tIns="0" rIns="0" bIns="0" rtlCol="0" anchor="t">
            <a:spAutoFit/>
          </a:bodyPr>
          <a:lstStyle/>
          <a:p>
            <a:pPr marL="0" lvl="0" indent="0" algn="ctr">
              <a:lnSpc>
                <a:spcPts val="6047"/>
              </a:lnSpc>
              <a:spcBef>
                <a:spcPct val="0"/>
              </a:spcBef>
            </a:pPr>
            <a:r>
              <a:rPr lang="en-US" sz="5039" dirty="0">
                <a:solidFill>
                  <a:srgbClr val="544036"/>
                </a:solidFill>
                <a:latin typeface="+mj-lt"/>
              </a:rPr>
              <a:t>Meet the team</a:t>
            </a:r>
          </a:p>
        </p:txBody>
      </p:sp>
      <p:sp>
        <p:nvSpPr>
          <p:cNvPr id="25" name="TextBox 25"/>
          <p:cNvSpPr txBox="1"/>
          <p:nvPr/>
        </p:nvSpPr>
        <p:spPr>
          <a:xfrm>
            <a:off x="2657362" y="7607222"/>
            <a:ext cx="2536088" cy="320601"/>
          </a:xfrm>
          <a:prstGeom prst="rect">
            <a:avLst/>
          </a:prstGeom>
        </p:spPr>
        <p:txBody>
          <a:bodyPr lIns="0" tIns="0" rIns="0" bIns="0" rtlCol="0" anchor="t">
            <a:spAutoFit/>
          </a:bodyPr>
          <a:lstStyle/>
          <a:p>
            <a:pPr marL="0" lvl="0" indent="0" algn="ctr">
              <a:lnSpc>
                <a:spcPts val="2516"/>
              </a:lnSpc>
              <a:spcBef>
                <a:spcPct val="0"/>
              </a:spcBef>
            </a:pPr>
            <a:r>
              <a:rPr lang="en-US" sz="2097" dirty="0">
                <a:solidFill>
                  <a:srgbClr val="544036"/>
                </a:solidFill>
                <a:latin typeface="Montserrat SemiBold" pitchFamily="2" charset="0"/>
              </a:rPr>
              <a:t>Estelle Darcy</a:t>
            </a:r>
          </a:p>
        </p:txBody>
      </p:sp>
      <p:sp>
        <p:nvSpPr>
          <p:cNvPr id="26" name="TextBox 26"/>
          <p:cNvSpPr txBox="1"/>
          <p:nvPr/>
        </p:nvSpPr>
        <p:spPr>
          <a:xfrm>
            <a:off x="6117375" y="7607222"/>
            <a:ext cx="2536088" cy="320601"/>
          </a:xfrm>
          <a:prstGeom prst="rect">
            <a:avLst/>
          </a:prstGeom>
        </p:spPr>
        <p:txBody>
          <a:bodyPr lIns="0" tIns="0" rIns="0" bIns="0" rtlCol="0" anchor="t">
            <a:spAutoFit/>
          </a:bodyPr>
          <a:lstStyle/>
          <a:p>
            <a:pPr marL="0" lvl="0" indent="0" algn="ctr">
              <a:lnSpc>
                <a:spcPts val="2516"/>
              </a:lnSpc>
              <a:spcBef>
                <a:spcPct val="0"/>
              </a:spcBef>
            </a:pPr>
            <a:r>
              <a:rPr lang="en-US" sz="2097">
                <a:solidFill>
                  <a:srgbClr val="544036"/>
                </a:solidFill>
                <a:latin typeface="Montserrat SemiBold" pitchFamily="2" charset="0"/>
              </a:rPr>
              <a:t>Aaron Loeb</a:t>
            </a:r>
          </a:p>
        </p:txBody>
      </p:sp>
      <p:sp>
        <p:nvSpPr>
          <p:cNvPr id="27" name="TextBox 27"/>
          <p:cNvSpPr txBox="1"/>
          <p:nvPr/>
        </p:nvSpPr>
        <p:spPr>
          <a:xfrm>
            <a:off x="9625013" y="7607222"/>
            <a:ext cx="2536088" cy="320601"/>
          </a:xfrm>
          <a:prstGeom prst="rect">
            <a:avLst/>
          </a:prstGeom>
        </p:spPr>
        <p:txBody>
          <a:bodyPr lIns="0" tIns="0" rIns="0" bIns="0" rtlCol="0" anchor="t">
            <a:spAutoFit/>
          </a:bodyPr>
          <a:lstStyle/>
          <a:p>
            <a:pPr marL="0" lvl="0" indent="0" algn="ctr">
              <a:lnSpc>
                <a:spcPts val="2516"/>
              </a:lnSpc>
              <a:spcBef>
                <a:spcPct val="0"/>
              </a:spcBef>
            </a:pPr>
            <a:r>
              <a:rPr lang="en-US" sz="2097">
                <a:solidFill>
                  <a:srgbClr val="544036"/>
                </a:solidFill>
                <a:latin typeface="Montserrat SemiBold" pitchFamily="2" charset="0"/>
              </a:rPr>
              <a:t>Juliana Silva</a:t>
            </a:r>
          </a:p>
        </p:txBody>
      </p:sp>
      <p:sp>
        <p:nvSpPr>
          <p:cNvPr id="28" name="TextBox 28"/>
          <p:cNvSpPr txBox="1"/>
          <p:nvPr/>
        </p:nvSpPr>
        <p:spPr>
          <a:xfrm>
            <a:off x="2657362" y="8049360"/>
            <a:ext cx="2536088" cy="282654"/>
          </a:xfrm>
          <a:prstGeom prst="rect">
            <a:avLst/>
          </a:prstGeom>
        </p:spPr>
        <p:txBody>
          <a:bodyPr lIns="0" tIns="0" rIns="0" bIns="0" rtlCol="0" anchor="t">
            <a:spAutoFit/>
          </a:bodyPr>
          <a:lstStyle/>
          <a:p>
            <a:pPr marL="0" lvl="0" indent="0" algn="ctr">
              <a:lnSpc>
                <a:spcPts val="2371"/>
              </a:lnSpc>
              <a:spcBef>
                <a:spcPct val="0"/>
              </a:spcBef>
            </a:pPr>
            <a:r>
              <a:rPr lang="en-US" sz="1581">
                <a:solidFill>
                  <a:srgbClr val="544036"/>
                </a:solidFill>
                <a:latin typeface="Montserrat"/>
              </a:rPr>
              <a:t>Marketing</a:t>
            </a:r>
          </a:p>
        </p:txBody>
      </p:sp>
      <p:sp>
        <p:nvSpPr>
          <p:cNvPr id="29" name="TextBox 29"/>
          <p:cNvSpPr txBox="1"/>
          <p:nvPr/>
        </p:nvSpPr>
        <p:spPr>
          <a:xfrm>
            <a:off x="6117375" y="8049360"/>
            <a:ext cx="2536088" cy="282654"/>
          </a:xfrm>
          <a:prstGeom prst="rect">
            <a:avLst/>
          </a:prstGeom>
        </p:spPr>
        <p:txBody>
          <a:bodyPr lIns="0" tIns="0" rIns="0" bIns="0" rtlCol="0" anchor="t">
            <a:spAutoFit/>
          </a:bodyPr>
          <a:lstStyle/>
          <a:p>
            <a:pPr marL="0" lvl="0" indent="0" algn="ctr">
              <a:lnSpc>
                <a:spcPts val="2371"/>
              </a:lnSpc>
              <a:spcBef>
                <a:spcPct val="0"/>
              </a:spcBef>
            </a:pPr>
            <a:r>
              <a:rPr lang="en-US" sz="1581">
                <a:solidFill>
                  <a:srgbClr val="544036"/>
                </a:solidFill>
                <a:latin typeface="Montserrat"/>
              </a:rPr>
              <a:t>SEO</a:t>
            </a:r>
          </a:p>
        </p:txBody>
      </p:sp>
      <p:sp>
        <p:nvSpPr>
          <p:cNvPr id="30" name="TextBox 30"/>
          <p:cNvSpPr txBox="1"/>
          <p:nvPr/>
        </p:nvSpPr>
        <p:spPr>
          <a:xfrm>
            <a:off x="9625013" y="8049360"/>
            <a:ext cx="2536088" cy="282654"/>
          </a:xfrm>
          <a:prstGeom prst="rect">
            <a:avLst/>
          </a:prstGeom>
        </p:spPr>
        <p:txBody>
          <a:bodyPr lIns="0" tIns="0" rIns="0" bIns="0" rtlCol="0" anchor="t">
            <a:spAutoFit/>
          </a:bodyPr>
          <a:lstStyle/>
          <a:p>
            <a:pPr marL="0" lvl="0" indent="0" algn="ctr">
              <a:lnSpc>
                <a:spcPts val="2371"/>
              </a:lnSpc>
              <a:spcBef>
                <a:spcPct val="0"/>
              </a:spcBef>
            </a:pPr>
            <a:r>
              <a:rPr lang="en-US" sz="1581">
                <a:solidFill>
                  <a:srgbClr val="544036"/>
                </a:solidFill>
                <a:latin typeface="Montserrat"/>
              </a:rPr>
              <a:t>Graphic design</a:t>
            </a:r>
          </a:p>
        </p:txBody>
      </p:sp>
      <p:sp>
        <p:nvSpPr>
          <p:cNvPr id="31" name="TextBox 31"/>
          <p:cNvSpPr txBox="1"/>
          <p:nvPr/>
        </p:nvSpPr>
        <p:spPr>
          <a:xfrm>
            <a:off x="13094550" y="8049360"/>
            <a:ext cx="2536088" cy="282654"/>
          </a:xfrm>
          <a:prstGeom prst="rect">
            <a:avLst/>
          </a:prstGeom>
        </p:spPr>
        <p:txBody>
          <a:bodyPr lIns="0" tIns="0" rIns="0" bIns="0" rtlCol="0" anchor="t">
            <a:spAutoFit/>
          </a:bodyPr>
          <a:lstStyle/>
          <a:p>
            <a:pPr marL="0" lvl="0" indent="0" algn="ctr">
              <a:lnSpc>
                <a:spcPts val="2371"/>
              </a:lnSpc>
              <a:spcBef>
                <a:spcPct val="0"/>
              </a:spcBef>
            </a:pPr>
            <a:r>
              <a:rPr lang="en-US" sz="1581">
                <a:solidFill>
                  <a:srgbClr val="544036"/>
                </a:solidFill>
                <a:latin typeface="Montserrat"/>
              </a:rPr>
              <a:t>Marketing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2" name="Group 2"/>
          <p:cNvGrpSpPr/>
          <p:nvPr/>
        </p:nvGrpSpPr>
        <p:grpSpPr>
          <a:xfrm>
            <a:off x="9416306" y="5666431"/>
            <a:ext cx="8871694" cy="5202647"/>
            <a:chOff x="0" y="0"/>
            <a:chExt cx="1699552" cy="996672"/>
          </a:xfrm>
        </p:grpSpPr>
        <p:sp>
          <p:nvSpPr>
            <p:cNvPr id="3" name="Freeform 3"/>
            <p:cNvSpPr/>
            <p:nvPr/>
          </p:nvSpPr>
          <p:spPr>
            <a:xfrm>
              <a:off x="0" y="0"/>
              <a:ext cx="1699552" cy="996672"/>
            </a:xfrm>
            <a:custGeom>
              <a:avLst/>
              <a:gdLst/>
              <a:ahLst/>
              <a:cxnLst/>
              <a:rect l="l" t="t" r="r" b="b"/>
              <a:pathLst>
                <a:path w="1699552" h="996672">
                  <a:moveTo>
                    <a:pt x="0" y="0"/>
                  </a:moveTo>
                  <a:lnTo>
                    <a:pt x="1699552" y="0"/>
                  </a:lnTo>
                  <a:lnTo>
                    <a:pt x="1699552" y="996672"/>
                  </a:lnTo>
                  <a:lnTo>
                    <a:pt x="0" y="996672"/>
                  </a:lnTo>
                  <a:close/>
                </a:path>
              </a:pathLst>
            </a:custGeom>
            <a:solidFill>
              <a:srgbClr val="E4C4BB"/>
            </a:solidFill>
          </p:spPr>
        </p:sp>
        <p:sp>
          <p:nvSpPr>
            <p:cNvPr id="4" name="TextBox 4"/>
            <p:cNvSpPr txBox="1"/>
            <p:nvPr/>
          </p:nvSpPr>
          <p:spPr>
            <a:xfrm>
              <a:off x="0" y="-19050"/>
              <a:ext cx="1699552" cy="1015722"/>
            </a:xfrm>
            <a:prstGeom prst="rect">
              <a:avLst/>
            </a:prstGeom>
          </p:spPr>
          <p:txBody>
            <a:bodyPr lIns="67588" tIns="67588" rIns="67588" bIns="67588" rtlCol="0" anchor="ctr"/>
            <a:lstStyle/>
            <a:p>
              <a:pPr algn="ctr">
                <a:lnSpc>
                  <a:spcPts val="2391"/>
                </a:lnSpc>
              </a:pPr>
              <a:endParaRPr/>
            </a:p>
          </p:txBody>
        </p:sp>
      </p:grpSp>
      <p:grpSp>
        <p:nvGrpSpPr>
          <p:cNvPr id="5" name="Group 5"/>
          <p:cNvGrpSpPr/>
          <p:nvPr/>
        </p:nvGrpSpPr>
        <p:grpSpPr>
          <a:xfrm>
            <a:off x="9416306" y="2833215"/>
            <a:ext cx="8871694" cy="2833215"/>
            <a:chOff x="0" y="0"/>
            <a:chExt cx="1589767" cy="507699"/>
          </a:xfrm>
        </p:grpSpPr>
        <p:sp>
          <p:nvSpPr>
            <p:cNvPr id="6" name="Freeform 6"/>
            <p:cNvSpPr/>
            <p:nvPr/>
          </p:nvSpPr>
          <p:spPr>
            <a:xfrm>
              <a:off x="0" y="0"/>
              <a:ext cx="1589767" cy="507699"/>
            </a:xfrm>
            <a:custGeom>
              <a:avLst/>
              <a:gdLst/>
              <a:ahLst/>
              <a:cxnLst/>
              <a:rect l="l" t="t" r="r" b="b"/>
              <a:pathLst>
                <a:path w="1589767" h="507699">
                  <a:moveTo>
                    <a:pt x="0" y="0"/>
                  </a:moveTo>
                  <a:lnTo>
                    <a:pt x="1589767" y="0"/>
                  </a:lnTo>
                  <a:lnTo>
                    <a:pt x="1589767" y="507699"/>
                  </a:lnTo>
                  <a:lnTo>
                    <a:pt x="0" y="507699"/>
                  </a:lnTo>
                  <a:close/>
                </a:path>
              </a:pathLst>
            </a:custGeom>
            <a:solidFill>
              <a:srgbClr val="C6816B"/>
            </a:solidFill>
          </p:spPr>
        </p:sp>
        <p:sp>
          <p:nvSpPr>
            <p:cNvPr id="7" name="TextBox 7"/>
            <p:cNvSpPr txBox="1"/>
            <p:nvPr/>
          </p:nvSpPr>
          <p:spPr>
            <a:xfrm>
              <a:off x="0" y="-19050"/>
              <a:ext cx="1589767" cy="526749"/>
            </a:xfrm>
            <a:prstGeom prst="rect">
              <a:avLst/>
            </a:prstGeom>
          </p:spPr>
          <p:txBody>
            <a:bodyPr lIns="67588" tIns="67588" rIns="67588" bIns="67588" rtlCol="0" anchor="ctr"/>
            <a:lstStyle/>
            <a:p>
              <a:pPr algn="ctr">
                <a:lnSpc>
                  <a:spcPts val="2391"/>
                </a:lnSpc>
              </a:pPr>
              <a:endParaRPr/>
            </a:p>
          </p:txBody>
        </p:sp>
      </p:grpSp>
      <p:grpSp>
        <p:nvGrpSpPr>
          <p:cNvPr id="8" name="Group 8"/>
          <p:cNvGrpSpPr/>
          <p:nvPr/>
        </p:nvGrpSpPr>
        <p:grpSpPr>
          <a:xfrm>
            <a:off x="9416306" y="0"/>
            <a:ext cx="8871694" cy="2833215"/>
            <a:chOff x="0" y="0"/>
            <a:chExt cx="1589767" cy="507699"/>
          </a:xfrm>
        </p:grpSpPr>
        <p:sp>
          <p:nvSpPr>
            <p:cNvPr id="9" name="Freeform 9"/>
            <p:cNvSpPr/>
            <p:nvPr/>
          </p:nvSpPr>
          <p:spPr>
            <a:xfrm>
              <a:off x="0" y="0"/>
              <a:ext cx="1589767" cy="507699"/>
            </a:xfrm>
            <a:custGeom>
              <a:avLst/>
              <a:gdLst/>
              <a:ahLst/>
              <a:cxnLst/>
              <a:rect l="l" t="t" r="r" b="b"/>
              <a:pathLst>
                <a:path w="1589767" h="507699">
                  <a:moveTo>
                    <a:pt x="0" y="0"/>
                  </a:moveTo>
                  <a:lnTo>
                    <a:pt x="1589767" y="0"/>
                  </a:lnTo>
                  <a:lnTo>
                    <a:pt x="1589767" y="507699"/>
                  </a:lnTo>
                  <a:lnTo>
                    <a:pt x="0" y="507699"/>
                  </a:lnTo>
                  <a:close/>
                </a:path>
              </a:pathLst>
            </a:custGeom>
            <a:solidFill>
              <a:srgbClr val="B4583C"/>
            </a:solidFill>
          </p:spPr>
        </p:sp>
        <p:sp>
          <p:nvSpPr>
            <p:cNvPr id="10" name="TextBox 10"/>
            <p:cNvSpPr txBox="1"/>
            <p:nvPr/>
          </p:nvSpPr>
          <p:spPr>
            <a:xfrm>
              <a:off x="0" y="-19050"/>
              <a:ext cx="1589767" cy="526749"/>
            </a:xfrm>
            <a:prstGeom prst="rect">
              <a:avLst/>
            </a:prstGeom>
          </p:spPr>
          <p:txBody>
            <a:bodyPr lIns="67588" tIns="67588" rIns="67588" bIns="67588" rtlCol="0" anchor="ctr"/>
            <a:lstStyle/>
            <a:p>
              <a:pPr algn="ctr">
                <a:lnSpc>
                  <a:spcPts val="2391"/>
                </a:lnSpc>
              </a:pPr>
              <a:endParaRPr/>
            </a:p>
          </p:txBody>
        </p:sp>
      </p:grpSp>
      <p:sp>
        <p:nvSpPr>
          <p:cNvPr id="11" name="Freeform 11"/>
          <p:cNvSpPr/>
          <p:nvPr/>
        </p:nvSpPr>
        <p:spPr>
          <a:xfrm>
            <a:off x="4425981" y="1119058"/>
            <a:ext cx="2393858" cy="2393858"/>
          </a:xfrm>
          <a:custGeom>
            <a:avLst/>
            <a:gdLst/>
            <a:ahLst/>
            <a:cxnLst/>
            <a:rect l="l" t="t" r="r" b="b"/>
            <a:pathLst>
              <a:path w="2393858" h="2393858">
                <a:moveTo>
                  <a:pt x="0" y="0"/>
                </a:moveTo>
                <a:lnTo>
                  <a:pt x="2393857" y="0"/>
                </a:lnTo>
                <a:lnTo>
                  <a:pt x="2393857" y="2393858"/>
                </a:lnTo>
                <a:lnTo>
                  <a:pt x="0" y="2393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1380820" y="940639"/>
            <a:ext cx="4013122" cy="410369"/>
          </a:xfrm>
          <a:prstGeom prst="rect">
            <a:avLst/>
          </a:prstGeom>
        </p:spPr>
        <p:txBody>
          <a:bodyPr lIns="0" tIns="0" rIns="0" bIns="0" rtlCol="0" anchor="t">
            <a:spAutoFit/>
          </a:bodyPr>
          <a:lstStyle/>
          <a:p>
            <a:pPr marL="0" lvl="0" indent="0">
              <a:lnSpc>
                <a:spcPts val="3229"/>
              </a:lnSpc>
              <a:spcBef>
                <a:spcPct val="0"/>
              </a:spcBef>
            </a:pPr>
            <a:r>
              <a:rPr lang="en-US" sz="2936" dirty="0">
                <a:solidFill>
                  <a:srgbClr val="FFFFFF"/>
                </a:solidFill>
              </a:rPr>
              <a:t>Newly Opened Stores </a:t>
            </a:r>
          </a:p>
        </p:txBody>
      </p:sp>
      <p:sp>
        <p:nvSpPr>
          <p:cNvPr id="13" name="TextBox 13"/>
          <p:cNvSpPr txBox="1"/>
          <p:nvPr/>
        </p:nvSpPr>
        <p:spPr>
          <a:xfrm>
            <a:off x="11380820" y="3762590"/>
            <a:ext cx="4013122" cy="410369"/>
          </a:xfrm>
          <a:prstGeom prst="rect">
            <a:avLst/>
          </a:prstGeom>
        </p:spPr>
        <p:txBody>
          <a:bodyPr lIns="0" tIns="0" rIns="0" bIns="0" rtlCol="0" anchor="t">
            <a:spAutoFit/>
          </a:bodyPr>
          <a:lstStyle/>
          <a:p>
            <a:pPr marL="0" lvl="0" indent="0">
              <a:lnSpc>
                <a:spcPts val="3229"/>
              </a:lnSpc>
              <a:spcBef>
                <a:spcPct val="0"/>
              </a:spcBef>
            </a:pPr>
            <a:r>
              <a:rPr lang="en-US" sz="2936">
                <a:solidFill>
                  <a:srgbClr val="FFFFFF"/>
                </a:solidFill>
              </a:rPr>
              <a:t>Specialists in the sector</a:t>
            </a:r>
          </a:p>
        </p:txBody>
      </p:sp>
      <p:sp>
        <p:nvSpPr>
          <p:cNvPr id="14" name="TextBox 14"/>
          <p:cNvSpPr txBox="1"/>
          <p:nvPr/>
        </p:nvSpPr>
        <p:spPr>
          <a:xfrm>
            <a:off x="9836795" y="7666304"/>
            <a:ext cx="5557146" cy="820738"/>
          </a:xfrm>
          <a:prstGeom prst="rect">
            <a:avLst/>
          </a:prstGeom>
        </p:spPr>
        <p:txBody>
          <a:bodyPr lIns="0" tIns="0" rIns="0" bIns="0" rtlCol="0" anchor="t">
            <a:spAutoFit/>
          </a:bodyPr>
          <a:lstStyle/>
          <a:p>
            <a:pPr marL="0" lvl="0" indent="0">
              <a:lnSpc>
                <a:spcPts val="3229"/>
              </a:lnSpc>
              <a:spcBef>
                <a:spcPct val="0"/>
              </a:spcBef>
            </a:pPr>
            <a:r>
              <a:rPr lang="en-US" sz="2936">
                <a:solidFill>
                  <a:srgbClr val="8D3D24"/>
                </a:solidFill>
              </a:rPr>
              <a:t>All opinions and reviews are favorable</a:t>
            </a:r>
          </a:p>
        </p:txBody>
      </p:sp>
      <p:sp>
        <p:nvSpPr>
          <p:cNvPr id="15" name="TextBox 15"/>
          <p:cNvSpPr txBox="1"/>
          <p:nvPr/>
        </p:nvSpPr>
        <p:spPr>
          <a:xfrm>
            <a:off x="12713013" y="6739343"/>
            <a:ext cx="3008373" cy="410369"/>
          </a:xfrm>
          <a:prstGeom prst="rect">
            <a:avLst/>
          </a:prstGeom>
        </p:spPr>
        <p:txBody>
          <a:bodyPr lIns="0" tIns="0" rIns="0" bIns="0" rtlCol="0" anchor="t">
            <a:spAutoFit/>
          </a:bodyPr>
          <a:lstStyle/>
          <a:p>
            <a:pPr marL="0" lvl="0" indent="0">
              <a:lnSpc>
                <a:spcPts val="3229"/>
              </a:lnSpc>
              <a:spcBef>
                <a:spcPct val="0"/>
              </a:spcBef>
            </a:pPr>
            <a:r>
              <a:rPr lang="en-US" sz="2936">
                <a:solidFill>
                  <a:srgbClr val="8D3D24"/>
                </a:solidFill>
              </a:rPr>
              <a:t>Opinions</a:t>
            </a:r>
          </a:p>
        </p:txBody>
      </p:sp>
      <p:sp>
        <p:nvSpPr>
          <p:cNvPr id="16" name="TextBox 16"/>
          <p:cNvSpPr txBox="1"/>
          <p:nvPr/>
        </p:nvSpPr>
        <p:spPr>
          <a:xfrm>
            <a:off x="1215120" y="1436241"/>
            <a:ext cx="4775855" cy="730969"/>
          </a:xfrm>
          <a:prstGeom prst="rect">
            <a:avLst/>
          </a:prstGeom>
        </p:spPr>
        <p:txBody>
          <a:bodyPr lIns="0" tIns="0" rIns="0" bIns="0" rtlCol="0" anchor="t">
            <a:spAutoFit/>
          </a:bodyPr>
          <a:lstStyle/>
          <a:p>
            <a:pPr>
              <a:lnSpc>
                <a:spcPts val="6140"/>
              </a:lnSpc>
            </a:pPr>
            <a:r>
              <a:rPr lang="en-US" sz="4687" dirty="0">
                <a:solidFill>
                  <a:srgbClr val="B4583C"/>
                </a:solidFill>
                <a:latin typeface="+mj-lt"/>
              </a:rPr>
              <a:t>OUR NUMBERS</a:t>
            </a:r>
          </a:p>
        </p:txBody>
      </p:sp>
      <p:sp>
        <p:nvSpPr>
          <p:cNvPr id="17" name="TextBox 17"/>
          <p:cNvSpPr txBox="1"/>
          <p:nvPr/>
        </p:nvSpPr>
        <p:spPr>
          <a:xfrm>
            <a:off x="9836795" y="702137"/>
            <a:ext cx="1988734" cy="1306997"/>
          </a:xfrm>
          <a:prstGeom prst="rect">
            <a:avLst/>
          </a:prstGeom>
        </p:spPr>
        <p:txBody>
          <a:bodyPr lIns="0" tIns="0" rIns="0" bIns="0" rtlCol="0" anchor="t">
            <a:spAutoFit/>
          </a:bodyPr>
          <a:lstStyle/>
          <a:p>
            <a:pPr>
              <a:lnSpc>
                <a:spcPts val="10523"/>
              </a:lnSpc>
            </a:pPr>
            <a:r>
              <a:rPr lang="en-US" sz="8033" dirty="0">
                <a:solidFill>
                  <a:srgbClr val="FFFFFF"/>
                </a:solidFill>
                <a:latin typeface="+mj-lt"/>
              </a:rPr>
              <a:t>12</a:t>
            </a:r>
          </a:p>
        </p:txBody>
      </p:sp>
      <p:sp>
        <p:nvSpPr>
          <p:cNvPr id="18" name="TextBox 18"/>
          <p:cNvSpPr txBox="1"/>
          <p:nvPr/>
        </p:nvSpPr>
        <p:spPr>
          <a:xfrm>
            <a:off x="9836795" y="3535286"/>
            <a:ext cx="1988734" cy="1306997"/>
          </a:xfrm>
          <a:prstGeom prst="rect">
            <a:avLst/>
          </a:prstGeom>
        </p:spPr>
        <p:txBody>
          <a:bodyPr lIns="0" tIns="0" rIns="0" bIns="0" rtlCol="0" anchor="t">
            <a:spAutoFit/>
          </a:bodyPr>
          <a:lstStyle/>
          <a:p>
            <a:pPr>
              <a:lnSpc>
                <a:spcPts val="10523"/>
              </a:lnSpc>
            </a:pPr>
            <a:r>
              <a:rPr lang="en-US" sz="8033">
                <a:solidFill>
                  <a:srgbClr val="FFFFFF"/>
                </a:solidFill>
                <a:latin typeface="+mj-lt"/>
              </a:rPr>
              <a:t>50</a:t>
            </a:r>
          </a:p>
        </p:txBody>
      </p:sp>
      <p:sp>
        <p:nvSpPr>
          <p:cNvPr id="19" name="TextBox 19"/>
          <p:cNvSpPr txBox="1"/>
          <p:nvPr/>
        </p:nvSpPr>
        <p:spPr>
          <a:xfrm>
            <a:off x="9836795" y="6130110"/>
            <a:ext cx="3177687" cy="1306997"/>
          </a:xfrm>
          <a:prstGeom prst="rect">
            <a:avLst/>
          </a:prstGeom>
        </p:spPr>
        <p:txBody>
          <a:bodyPr lIns="0" tIns="0" rIns="0" bIns="0" rtlCol="0" anchor="t">
            <a:spAutoFit/>
          </a:bodyPr>
          <a:lstStyle/>
          <a:p>
            <a:pPr>
              <a:lnSpc>
                <a:spcPts val="10523"/>
              </a:lnSpc>
            </a:pPr>
            <a:r>
              <a:rPr lang="en-US" sz="8033">
                <a:solidFill>
                  <a:srgbClr val="8D3D24"/>
                </a:solidFill>
                <a:latin typeface="+mj-lt"/>
              </a:rPr>
              <a:t>99 %</a:t>
            </a:r>
          </a:p>
        </p:txBody>
      </p:sp>
      <p:sp>
        <p:nvSpPr>
          <p:cNvPr id="20" name="TextBox 20"/>
          <p:cNvSpPr txBox="1"/>
          <p:nvPr/>
        </p:nvSpPr>
        <p:spPr>
          <a:xfrm>
            <a:off x="1215120" y="4569122"/>
            <a:ext cx="5736621" cy="2724785"/>
          </a:xfrm>
          <a:prstGeom prst="rect">
            <a:avLst/>
          </a:prstGeom>
        </p:spPr>
        <p:txBody>
          <a:bodyPr lIns="0" tIns="0" rIns="0" bIns="0" rtlCol="0" anchor="t">
            <a:spAutoFit/>
          </a:bodyPr>
          <a:lstStyle/>
          <a:p>
            <a:pPr>
              <a:lnSpc>
                <a:spcPct val="150000"/>
              </a:lnSpc>
              <a:spcBef>
                <a:spcPct val="0"/>
              </a:spcBef>
            </a:pPr>
            <a:r>
              <a:rPr lang="en-US" sz="2005" dirty="0">
                <a:solidFill>
                  <a:srgbClr val="622512"/>
                </a:solidFill>
                <a:latin typeface="Montserrat"/>
              </a:rPr>
              <a:t>Lorem ipsum dolor sit </a:t>
            </a:r>
            <a:r>
              <a:rPr lang="en-US" sz="2005" dirty="0" err="1">
                <a:solidFill>
                  <a:srgbClr val="622512"/>
                </a:solidFill>
                <a:latin typeface="Montserrat"/>
              </a:rPr>
              <a:t>amet</a:t>
            </a:r>
            <a:r>
              <a:rPr lang="en-US" sz="2005" dirty="0">
                <a:solidFill>
                  <a:srgbClr val="622512"/>
                </a:solidFill>
                <a:latin typeface="Montserrat"/>
              </a:rPr>
              <a:t>, </a:t>
            </a:r>
            <a:r>
              <a:rPr lang="en-US" sz="2005" dirty="0" err="1">
                <a:solidFill>
                  <a:srgbClr val="622512"/>
                </a:solidFill>
                <a:latin typeface="Montserrat"/>
              </a:rPr>
              <a:t>consectetur</a:t>
            </a:r>
            <a:r>
              <a:rPr lang="en-US" sz="2005" dirty="0">
                <a:solidFill>
                  <a:srgbClr val="622512"/>
                </a:solidFill>
                <a:latin typeface="Montserrat"/>
              </a:rPr>
              <a:t> </a:t>
            </a:r>
            <a:r>
              <a:rPr lang="en-US" sz="2005" dirty="0" err="1">
                <a:solidFill>
                  <a:srgbClr val="622512"/>
                </a:solidFill>
                <a:latin typeface="Montserrat"/>
              </a:rPr>
              <a:t>adipiscing</a:t>
            </a:r>
            <a:r>
              <a:rPr lang="en-US" sz="2005" dirty="0">
                <a:solidFill>
                  <a:srgbClr val="622512"/>
                </a:solidFill>
                <a:latin typeface="Montserrat"/>
              </a:rPr>
              <a:t> </a:t>
            </a:r>
            <a:r>
              <a:rPr lang="en-US" sz="2005" dirty="0" err="1">
                <a:solidFill>
                  <a:srgbClr val="622512"/>
                </a:solidFill>
                <a:latin typeface="Montserrat"/>
              </a:rPr>
              <a:t>elit</a:t>
            </a:r>
            <a:r>
              <a:rPr lang="en-US" sz="2005" dirty="0">
                <a:solidFill>
                  <a:srgbClr val="622512"/>
                </a:solidFill>
                <a:latin typeface="Montserrat"/>
              </a:rPr>
              <a:t>, sed do </a:t>
            </a:r>
            <a:r>
              <a:rPr lang="en-US" sz="2005" dirty="0" err="1">
                <a:solidFill>
                  <a:srgbClr val="622512"/>
                </a:solidFill>
                <a:latin typeface="Montserrat"/>
              </a:rPr>
              <a:t>eiusmod</a:t>
            </a:r>
            <a:r>
              <a:rPr lang="en-US" sz="2005" dirty="0">
                <a:solidFill>
                  <a:srgbClr val="622512"/>
                </a:solidFill>
                <a:latin typeface="Montserrat"/>
              </a:rPr>
              <a:t> </a:t>
            </a:r>
            <a:r>
              <a:rPr lang="en-US" sz="2005" dirty="0" err="1">
                <a:solidFill>
                  <a:srgbClr val="622512"/>
                </a:solidFill>
                <a:latin typeface="Montserrat"/>
              </a:rPr>
              <a:t>tempor</a:t>
            </a:r>
            <a:r>
              <a:rPr lang="en-US" sz="2005" dirty="0">
                <a:solidFill>
                  <a:srgbClr val="622512"/>
                </a:solidFill>
                <a:latin typeface="Montserrat"/>
              </a:rPr>
              <a:t> </a:t>
            </a:r>
            <a:r>
              <a:rPr lang="en-US" sz="2005" dirty="0" err="1">
                <a:solidFill>
                  <a:srgbClr val="622512"/>
                </a:solidFill>
                <a:latin typeface="Montserrat"/>
              </a:rPr>
              <a:t>incididunt</a:t>
            </a:r>
            <a:r>
              <a:rPr lang="en-US" sz="2005" dirty="0">
                <a:solidFill>
                  <a:srgbClr val="622512"/>
                </a:solidFill>
                <a:latin typeface="Montserrat"/>
              </a:rPr>
              <a:t> </a:t>
            </a:r>
            <a:r>
              <a:rPr lang="en-US" sz="2005" dirty="0" err="1">
                <a:solidFill>
                  <a:srgbClr val="622512"/>
                </a:solidFill>
                <a:latin typeface="Montserrat"/>
              </a:rPr>
              <a:t>ut</a:t>
            </a:r>
            <a:r>
              <a:rPr lang="en-US" sz="2005" dirty="0">
                <a:solidFill>
                  <a:srgbClr val="622512"/>
                </a:solidFill>
                <a:latin typeface="Montserrat"/>
              </a:rPr>
              <a:t> labore et dolore magna </a:t>
            </a:r>
            <a:r>
              <a:rPr lang="en-US" sz="2005" dirty="0" err="1">
                <a:solidFill>
                  <a:srgbClr val="622512"/>
                </a:solidFill>
                <a:latin typeface="Montserrat"/>
              </a:rPr>
              <a:t>aliqua</a:t>
            </a:r>
            <a:r>
              <a:rPr lang="en-US" sz="2005" dirty="0">
                <a:solidFill>
                  <a:srgbClr val="622512"/>
                </a:solidFill>
                <a:latin typeface="Montserrat"/>
              </a:rPr>
              <a:t>. Ut </a:t>
            </a:r>
            <a:r>
              <a:rPr lang="en-US" sz="2005" dirty="0" err="1">
                <a:solidFill>
                  <a:srgbClr val="622512"/>
                </a:solidFill>
                <a:latin typeface="Montserrat"/>
              </a:rPr>
              <a:t>enim</a:t>
            </a:r>
            <a:r>
              <a:rPr lang="en-US" sz="2005" dirty="0">
                <a:solidFill>
                  <a:srgbClr val="622512"/>
                </a:solidFill>
                <a:latin typeface="Montserrat"/>
              </a:rPr>
              <a:t> ad minim </a:t>
            </a:r>
            <a:r>
              <a:rPr lang="en-US" sz="2005" dirty="0" err="1">
                <a:solidFill>
                  <a:srgbClr val="622512"/>
                </a:solidFill>
                <a:latin typeface="Montserrat"/>
              </a:rPr>
              <a:t>veniam</a:t>
            </a:r>
            <a:r>
              <a:rPr lang="en-US" sz="2005" dirty="0">
                <a:solidFill>
                  <a:srgbClr val="622512"/>
                </a:solidFill>
                <a:latin typeface="Montserrat"/>
              </a:rPr>
              <a:t>, </a:t>
            </a:r>
            <a:r>
              <a:rPr lang="en-US" sz="2005" dirty="0" err="1">
                <a:solidFill>
                  <a:srgbClr val="622512"/>
                </a:solidFill>
                <a:latin typeface="Montserrat"/>
              </a:rPr>
              <a:t>quis</a:t>
            </a:r>
            <a:r>
              <a:rPr lang="en-US" sz="2005" dirty="0">
                <a:solidFill>
                  <a:srgbClr val="622512"/>
                </a:solidFill>
                <a:latin typeface="Montserrat"/>
              </a:rPr>
              <a:t> </a:t>
            </a:r>
            <a:r>
              <a:rPr lang="en-US" sz="2005" dirty="0" err="1">
                <a:solidFill>
                  <a:srgbClr val="622512"/>
                </a:solidFill>
                <a:latin typeface="Montserrat"/>
              </a:rPr>
              <a:t>nostrud</a:t>
            </a:r>
            <a:r>
              <a:rPr lang="en-US" sz="2005" dirty="0">
                <a:solidFill>
                  <a:srgbClr val="622512"/>
                </a:solidFill>
                <a:latin typeface="Montserrat"/>
              </a:rPr>
              <a:t> exercitation </a:t>
            </a:r>
            <a:r>
              <a:rPr lang="en-US" sz="2005" dirty="0" err="1">
                <a:solidFill>
                  <a:srgbClr val="622512"/>
                </a:solidFill>
                <a:latin typeface="Montserrat"/>
              </a:rPr>
              <a:t>ullamco</a:t>
            </a:r>
            <a:r>
              <a:rPr lang="en-US" sz="2005" dirty="0">
                <a:solidFill>
                  <a:srgbClr val="622512"/>
                </a:solidFill>
                <a:latin typeface="Montserrat"/>
              </a:rPr>
              <a:t> </a:t>
            </a:r>
            <a:r>
              <a:rPr lang="en-US" sz="2005" dirty="0" err="1">
                <a:solidFill>
                  <a:srgbClr val="622512"/>
                </a:solidFill>
                <a:latin typeface="Montserrat"/>
              </a:rPr>
              <a:t>laboris</a:t>
            </a:r>
            <a:r>
              <a:rPr lang="en-US" sz="2005" dirty="0">
                <a:solidFill>
                  <a:srgbClr val="622512"/>
                </a:solidFill>
                <a:latin typeface="Montserrat"/>
              </a:rPr>
              <a:t> nisi </a:t>
            </a:r>
            <a:r>
              <a:rPr lang="en-US" sz="2005" dirty="0" err="1">
                <a:solidFill>
                  <a:srgbClr val="622512"/>
                </a:solidFill>
                <a:latin typeface="Montserrat"/>
              </a:rPr>
              <a:t>ut</a:t>
            </a:r>
            <a:r>
              <a:rPr lang="en-US" sz="2005" dirty="0">
                <a:solidFill>
                  <a:srgbClr val="622512"/>
                </a:solidFill>
                <a:latin typeface="Montserrat"/>
              </a:rPr>
              <a:t> </a:t>
            </a:r>
            <a:r>
              <a:rPr lang="en-US" sz="2005" dirty="0" err="1">
                <a:solidFill>
                  <a:srgbClr val="622512"/>
                </a:solidFill>
                <a:latin typeface="Montserrat"/>
              </a:rPr>
              <a:t>aliquip</a:t>
            </a:r>
            <a:r>
              <a:rPr lang="en-US" sz="2005" dirty="0">
                <a:solidFill>
                  <a:srgbClr val="622512"/>
                </a:solidFill>
                <a:latin typeface="Montserrat"/>
              </a:rPr>
              <a:t> ex </a:t>
            </a:r>
            <a:r>
              <a:rPr lang="en-US" sz="2005" dirty="0" err="1">
                <a:solidFill>
                  <a:srgbClr val="622512"/>
                </a:solidFill>
                <a:latin typeface="Montserrat"/>
              </a:rPr>
              <a:t>ea</a:t>
            </a:r>
            <a:r>
              <a:rPr lang="en-US" sz="2005" dirty="0">
                <a:solidFill>
                  <a:srgbClr val="622512"/>
                </a:solidFill>
                <a:latin typeface="Montserrat"/>
              </a:rPr>
              <a:t> </a:t>
            </a:r>
            <a:r>
              <a:rPr lang="en-US" sz="2005" dirty="0" err="1">
                <a:solidFill>
                  <a:srgbClr val="622512"/>
                </a:solidFill>
                <a:latin typeface="Montserrat"/>
              </a:rPr>
              <a:t>commodo</a:t>
            </a:r>
            <a:r>
              <a:rPr lang="en-US" sz="2005" dirty="0">
                <a:solidFill>
                  <a:srgbClr val="622512"/>
                </a:solidFill>
                <a:latin typeface="Montserrat"/>
              </a:rPr>
              <a:t> </a:t>
            </a:r>
            <a:r>
              <a:rPr lang="en-US" sz="2005" dirty="0" err="1">
                <a:solidFill>
                  <a:srgbClr val="622512"/>
                </a:solidFill>
                <a:latin typeface="Montserrat"/>
              </a:rPr>
              <a:t>consequat</a:t>
            </a:r>
            <a:r>
              <a:rPr lang="en-US" sz="2005" dirty="0">
                <a:solidFill>
                  <a:srgbClr val="622512"/>
                </a:solidFill>
                <a:latin typeface="Montserrat"/>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2" name="Group 2"/>
          <p:cNvGrpSpPr/>
          <p:nvPr/>
        </p:nvGrpSpPr>
        <p:grpSpPr>
          <a:xfrm>
            <a:off x="9742252" y="7800060"/>
            <a:ext cx="5041566" cy="627353"/>
            <a:chOff x="0" y="0"/>
            <a:chExt cx="2870342" cy="357175"/>
          </a:xfrm>
        </p:grpSpPr>
        <p:sp>
          <p:nvSpPr>
            <p:cNvPr id="3" name="Freeform 3"/>
            <p:cNvSpPr/>
            <p:nvPr/>
          </p:nvSpPr>
          <p:spPr>
            <a:xfrm>
              <a:off x="0" y="0"/>
              <a:ext cx="2870342" cy="357175"/>
            </a:xfrm>
            <a:custGeom>
              <a:avLst/>
              <a:gdLst/>
              <a:ahLst/>
              <a:cxnLst/>
              <a:rect l="l" t="t" r="r" b="b"/>
              <a:pathLst>
                <a:path w="2870342" h="357175">
                  <a:moveTo>
                    <a:pt x="153562" y="0"/>
                  </a:moveTo>
                  <a:lnTo>
                    <a:pt x="2716780" y="0"/>
                  </a:lnTo>
                  <a:cubicBezTo>
                    <a:pt x="2801590" y="0"/>
                    <a:pt x="2870342" y="68752"/>
                    <a:pt x="2870342" y="153562"/>
                  </a:cubicBezTo>
                  <a:lnTo>
                    <a:pt x="2870342" y="203613"/>
                  </a:lnTo>
                  <a:cubicBezTo>
                    <a:pt x="2870342" y="244340"/>
                    <a:pt x="2854163" y="283399"/>
                    <a:pt x="2825365" y="312197"/>
                  </a:cubicBezTo>
                  <a:cubicBezTo>
                    <a:pt x="2796567" y="340996"/>
                    <a:pt x="2757507" y="357175"/>
                    <a:pt x="2716780" y="357175"/>
                  </a:cubicBezTo>
                  <a:lnTo>
                    <a:pt x="153562" y="357175"/>
                  </a:lnTo>
                  <a:cubicBezTo>
                    <a:pt x="112835" y="357175"/>
                    <a:pt x="73776" y="340996"/>
                    <a:pt x="44977" y="312197"/>
                  </a:cubicBezTo>
                  <a:cubicBezTo>
                    <a:pt x="16179" y="283399"/>
                    <a:pt x="0" y="244340"/>
                    <a:pt x="0" y="203613"/>
                  </a:cubicBezTo>
                  <a:lnTo>
                    <a:pt x="0" y="153562"/>
                  </a:lnTo>
                  <a:cubicBezTo>
                    <a:pt x="0" y="112835"/>
                    <a:pt x="16179" y="73776"/>
                    <a:pt x="44977" y="44977"/>
                  </a:cubicBezTo>
                  <a:cubicBezTo>
                    <a:pt x="73776" y="16179"/>
                    <a:pt x="112835" y="0"/>
                    <a:pt x="153562" y="0"/>
                  </a:cubicBezTo>
                  <a:close/>
                </a:path>
              </a:pathLst>
            </a:custGeom>
            <a:solidFill>
              <a:srgbClr val="000000">
                <a:alpha val="0"/>
              </a:srgbClr>
            </a:solidFill>
            <a:ln w="28575" cap="rnd">
              <a:solidFill>
                <a:srgbClr val="B4583C"/>
              </a:solidFill>
              <a:prstDash val="solid"/>
              <a:round/>
            </a:ln>
          </p:spPr>
        </p:sp>
        <p:sp>
          <p:nvSpPr>
            <p:cNvPr id="4" name="TextBox 4"/>
            <p:cNvSpPr txBox="1"/>
            <p:nvPr/>
          </p:nvSpPr>
          <p:spPr>
            <a:xfrm>
              <a:off x="0" y="-95250"/>
              <a:ext cx="2870342" cy="452425"/>
            </a:xfrm>
            <a:prstGeom prst="rect">
              <a:avLst/>
            </a:prstGeom>
          </p:spPr>
          <p:txBody>
            <a:bodyPr lIns="50800" tIns="50800" rIns="50800" bIns="50800" rtlCol="0" anchor="ctr"/>
            <a:lstStyle/>
            <a:p>
              <a:pPr algn="ctr">
                <a:lnSpc>
                  <a:spcPts val="3219"/>
                </a:lnSpc>
              </a:pPr>
              <a:r>
                <a:rPr lang="en-US" sz="2299" dirty="0">
                  <a:solidFill>
                    <a:srgbClr val="000000"/>
                  </a:solidFill>
                  <a:latin typeface="+mj-lt"/>
                </a:rPr>
                <a:t>www.reallygreatsite.com</a:t>
              </a:r>
            </a:p>
          </p:txBody>
        </p:sp>
      </p:grpSp>
      <p:grpSp>
        <p:nvGrpSpPr>
          <p:cNvPr id="5" name="Group 5"/>
          <p:cNvGrpSpPr/>
          <p:nvPr/>
        </p:nvGrpSpPr>
        <p:grpSpPr>
          <a:xfrm>
            <a:off x="2442795" y="2729337"/>
            <a:ext cx="5807489" cy="5698076"/>
            <a:chOff x="0" y="0"/>
            <a:chExt cx="6350000" cy="6230366"/>
          </a:xfrm>
        </p:grpSpPr>
        <p:sp>
          <p:nvSpPr>
            <p:cNvPr id="6" name="Freeform 6"/>
            <p:cNvSpPr/>
            <p:nvPr/>
          </p:nvSpPr>
          <p:spPr>
            <a:xfrm>
              <a:off x="0" y="-27686"/>
              <a:ext cx="6350000" cy="6258052"/>
            </a:xfrm>
            <a:custGeom>
              <a:avLst/>
              <a:gdLst/>
              <a:ahLst/>
              <a:cxnLst/>
              <a:rect l="l" t="t" r="r" b="b"/>
              <a:pathLst>
                <a:path w="6350000" h="6258052">
                  <a:moveTo>
                    <a:pt x="0" y="264033"/>
                  </a:moveTo>
                  <a:cubicBezTo>
                    <a:pt x="0" y="103378"/>
                    <a:pt x="128397" y="0"/>
                    <a:pt x="285369" y="34290"/>
                  </a:cubicBezTo>
                  <a:lnTo>
                    <a:pt x="6064631" y="1294638"/>
                  </a:lnTo>
                  <a:cubicBezTo>
                    <a:pt x="6221603" y="1328928"/>
                    <a:pt x="6350000" y="1488313"/>
                    <a:pt x="6350000" y="1648968"/>
                  </a:cubicBezTo>
                  <a:lnTo>
                    <a:pt x="6350000" y="5965952"/>
                  </a:lnTo>
                  <a:cubicBezTo>
                    <a:pt x="6350000" y="6126607"/>
                    <a:pt x="6218555" y="6258052"/>
                    <a:pt x="6057900" y="6258052"/>
                  </a:cubicBezTo>
                  <a:lnTo>
                    <a:pt x="292100" y="6258052"/>
                  </a:lnTo>
                  <a:cubicBezTo>
                    <a:pt x="131445" y="6258052"/>
                    <a:pt x="0" y="6126607"/>
                    <a:pt x="0" y="5965952"/>
                  </a:cubicBezTo>
                  <a:lnTo>
                    <a:pt x="0" y="264033"/>
                  </a:lnTo>
                  <a:close/>
                </a:path>
              </a:pathLst>
            </a:custGeom>
            <a:blipFill>
              <a:blip r:embed="rId2"/>
              <a:stretch>
                <a:fillRect t="-26440" b="-26440"/>
              </a:stretch>
            </a:blipFill>
          </p:spPr>
        </p:sp>
      </p:grpSp>
      <p:sp>
        <p:nvSpPr>
          <p:cNvPr id="7" name="Freeform 7"/>
          <p:cNvSpPr/>
          <p:nvPr/>
        </p:nvSpPr>
        <p:spPr>
          <a:xfrm rot="5400000">
            <a:off x="9742769" y="6708554"/>
            <a:ext cx="567785" cy="568819"/>
          </a:xfrm>
          <a:custGeom>
            <a:avLst/>
            <a:gdLst/>
            <a:ahLst/>
            <a:cxnLst/>
            <a:rect l="l" t="t" r="r" b="b"/>
            <a:pathLst>
              <a:path w="567785" h="568819">
                <a:moveTo>
                  <a:pt x="0" y="0"/>
                </a:moveTo>
                <a:lnTo>
                  <a:pt x="567785" y="0"/>
                </a:lnTo>
                <a:lnTo>
                  <a:pt x="567785" y="568819"/>
                </a:lnTo>
                <a:lnTo>
                  <a:pt x="0" y="5688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2342016" y="1783387"/>
            <a:ext cx="6009046" cy="1205458"/>
          </a:xfrm>
          <a:prstGeom prst="rect">
            <a:avLst/>
          </a:prstGeom>
        </p:spPr>
        <p:txBody>
          <a:bodyPr lIns="0" tIns="0" rIns="0" bIns="0" rtlCol="0" anchor="t">
            <a:spAutoFit/>
          </a:bodyPr>
          <a:lstStyle/>
          <a:p>
            <a:pPr marL="0" lvl="0" indent="0" algn="l">
              <a:lnSpc>
                <a:spcPts val="4720"/>
              </a:lnSpc>
              <a:spcBef>
                <a:spcPct val="0"/>
              </a:spcBef>
            </a:pPr>
            <a:r>
              <a:rPr lang="en-US" sz="3933" dirty="0">
                <a:solidFill>
                  <a:srgbClr val="544036"/>
                </a:solidFill>
                <a:latin typeface="+mj-lt"/>
              </a:rPr>
              <a:t>VISIT THE NEW COMPANY WEBSITE</a:t>
            </a:r>
          </a:p>
        </p:txBody>
      </p:sp>
      <p:sp>
        <p:nvSpPr>
          <p:cNvPr id="9" name="TextBox 9"/>
          <p:cNvSpPr txBox="1"/>
          <p:nvPr/>
        </p:nvSpPr>
        <p:spPr>
          <a:xfrm>
            <a:off x="9742252" y="1992876"/>
            <a:ext cx="6203732" cy="4377273"/>
          </a:xfrm>
          <a:prstGeom prst="rect">
            <a:avLst/>
          </a:prstGeom>
        </p:spPr>
        <p:txBody>
          <a:bodyPr lIns="0" tIns="0" rIns="0" bIns="0" rtlCol="0" anchor="t">
            <a:spAutoFit/>
          </a:bodyPr>
          <a:lstStyle/>
          <a:p>
            <a:pPr>
              <a:lnSpc>
                <a:spcPts val="3166"/>
              </a:lnSpc>
            </a:pPr>
            <a:r>
              <a:rPr lang="en-US" sz="2110" dirty="0">
                <a:solidFill>
                  <a:srgbClr val="544036"/>
                </a:solidFill>
                <a:latin typeface="Montserrat"/>
              </a:rPr>
              <a:t>Lorem ipsum dolor sit </a:t>
            </a:r>
            <a:r>
              <a:rPr lang="en-US" sz="2110" dirty="0" err="1">
                <a:solidFill>
                  <a:srgbClr val="544036"/>
                </a:solidFill>
                <a:latin typeface="Montserrat"/>
              </a:rPr>
              <a:t>amet</a:t>
            </a:r>
            <a:r>
              <a:rPr lang="en-US" sz="2110" dirty="0">
                <a:solidFill>
                  <a:srgbClr val="544036"/>
                </a:solidFill>
                <a:latin typeface="Montserrat"/>
              </a:rPr>
              <a:t>, </a:t>
            </a:r>
            <a:r>
              <a:rPr lang="en-US" sz="2110" dirty="0" err="1">
                <a:solidFill>
                  <a:srgbClr val="544036"/>
                </a:solidFill>
                <a:latin typeface="Montserrat"/>
              </a:rPr>
              <a:t>consectetur</a:t>
            </a:r>
            <a:r>
              <a:rPr lang="en-US" sz="2110" dirty="0">
                <a:solidFill>
                  <a:srgbClr val="544036"/>
                </a:solidFill>
                <a:latin typeface="Montserrat"/>
              </a:rPr>
              <a:t> </a:t>
            </a:r>
            <a:r>
              <a:rPr lang="en-US" sz="2110" dirty="0" err="1">
                <a:solidFill>
                  <a:srgbClr val="544036"/>
                </a:solidFill>
                <a:latin typeface="Montserrat"/>
              </a:rPr>
              <a:t>adipiscing</a:t>
            </a:r>
            <a:r>
              <a:rPr lang="en-US" sz="2110" dirty="0">
                <a:solidFill>
                  <a:srgbClr val="544036"/>
                </a:solidFill>
                <a:latin typeface="Montserrat"/>
              </a:rPr>
              <a:t> </a:t>
            </a:r>
            <a:r>
              <a:rPr lang="en-US" sz="2110" dirty="0" err="1">
                <a:solidFill>
                  <a:srgbClr val="544036"/>
                </a:solidFill>
                <a:latin typeface="Montserrat"/>
              </a:rPr>
              <a:t>elit</a:t>
            </a:r>
            <a:r>
              <a:rPr lang="en-US" sz="2110" dirty="0">
                <a:solidFill>
                  <a:srgbClr val="544036"/>
                </a:solidFill>
                <a:latin typeface="Montserrat"/>
              </a:rPr>
              <a:t>, sed do </a:t>
            </a:r>
            <a:r>
              <a:rPr lang="en-US" sz="2110" dirty="0" err="1">
                <a:solidFill>
                  <a:srgbClr val="544036"/>
                </a:solidFill>
                <a:latin typeface="Montserrat"/>
              </a:rPr>
              <a:t>eiusmod</a:t>
            </a:r>
            <a:r>
              <a:rPr lang="en-US" sz="2110" dirty="0">
                <a:solidFill>
                  <a:srgbClr val="544036"/>
                </a:solidFill>
                <a:latin typeface="Montserrat"/>
              </a:rPr>
              <a:t> </a:t>
            </a:r>
            <a:r>
              <a:rPr lang="en-US" sz="2110" dirty="0" err="1">
                <a:solidFill>
                  <a:srgbClr val="544036"/>
                </a:solidFill>
                <a:latin typeface="Montserrat"/>
              </a:rPr>
              <a:t>tempor</a:t>
            </a:r>
            <a:r>
              <a:rPr lang="en-US" sz="2110" dirty="0">
                <a:solidFill>
                  <a:srgbClr val="544036"/>
                </a:solidFill>
                <a:latin typeface="Montserrat"/>
              </a:rPr>
              <a:t> </a:t>
            </a:r>
            <a:r>
              <a:rPr lang="en-US" sz="2110" dirty="0" err="1">
                <a:solidFill>
                  <a:srgbClr val="544036"/>
                </a:solidFill>
                <a:latin typeface="Montserrat"/>
              </a:rPr>
              <a:t>incididunt</a:t>
            </a:r>
            <a:r>
              <a:rPr lang="en-US" sz="2110" dirty="0">
                <a:solidFill>
                  <a:srgbClr val="544036"/>
                </a:solidFill>
                <a:latin typeface="Montserrat"/>
              </a:rPr>
              <a:t> </a:t>
            </a:r>
            <a:r>
              <a:rPr lang="en-US" sz="2110" dirty="0" err="1">
                <a:solidFill>
                  <a:srgbClr val="544036"/>
                </a:solidFill>
                <a:latin typeface="Montserrat"/>
              </a:rPr>
              <a:t>ut</a:t>
            </a:r>
            <a:r>
              <a:rPr lang="en-US" sz="2110" dirty="0">
                <a:solidFill>
                  <a:srgbClr val="544036"/>
                </a:solidFill>
                <a:latin typeface="Montserrat"/>
              </a:rPr>
              <a:t> labore et dolore magna </a:t>
            </a:r>
            <a:r>
              <a:rPr lang="en-US" sz="2110" dirty="0" err="1">
                <a:solidFill>
                  <a:srgbClr val="544036"/>
                </a:solidFill>
                <a:latin typeface="Montserrat"/>
              </a:rPr>
              <a:t>aliqua</a:t>
            </a:r>
            <a:r>
              <a:rPr lang="en-US" sz="2110" dirty="0">
                <a:solidFill>
                  <a:srgbClr val="544036"/>
                </a:solidFill>
                <a:latin typeface="Montserrat"/>
              </a:rPr>
              <a:t>. Ut </a:t>
            </a:r>
            <a:r>
              <a:rPr lang="en-US" sz="2110" dirty="0" err="1">
                <a:solidFill>
                  <a:srgbClr val="544036"/>
                </a:solidFill>
                <a:latin typeface="Montserrat"/>
              </a:rPr>
              <a:t>enim</a:t>
            </a:r>
            <a:r>
              <a:rPr lang="en-US" sz="2110" dirty="0">
                <a:solidFill>
                  <a:srgbClr val="544036"/>
                </a:solidFill>
                <a:latin typeface="Montserrat"/>
              </a:rPr>
              <a:t> ad minim </a:t>
            </a:r>
            <a:r>
              <a:rPr lang="en-US" sz="2110" dirty="0" err="1">
                <a:solidFill>
                  <a:srgbClr val="544036"/>
                </a:solidFill>
                <a:latin typeface="Montserrat"/>
              </a:rPr>
              <a:t>veniam</a:t>
            </a:r>
            <a:r>
              <a:rPr lang="en-US" sz="2110" dirty="0">
                <a:solidFill>
                  <a:srgbClr val="544036"/>
                </a:solidFill>
                <a:latin typeface="Montserrat"/>
              </a:rPr>
              <a:t>, </a:t>
            </a:r>
            <a:r>
              <a:rPr lang="en-US" sz="2110" dirty="0" err="1">
                <a:solidFill>
                  <a:srgbClr val="544036"/>
                </a:solidFill>
                <a:latin typeface="Montserrat"/>
              </a:rPr>
              <a:t>quis</a:t>
            </a:r>
            <a:r>
              <a:rPr lang="en-US" sz="2110" dirty="0">
                <a:solidFill>
                  <a:srgbClr val="544036"/>
                </a:solidFill>
                <a:latin typeface="Montserrat"/>
              </a:rPr>
              <a:t> </a:t>
            </a:r>
            <a:r>
              <a:rPr lang="en-US" sz="2110" dirty="0" err="1">
                <a:solidFill>
                  <a:srgbClr val="544036"/>
                </a:solidFill>
                <a:latin typeface="Montserrat"/>
              </a:rPr>
              <a:t>nostrud</a:t>
            </a:r>
            <a:r>
              <a:rPr lang="en-US" sz="2110" dirty="0">
                <a:solidFill>
                  <a:srgbClr val="544036"/>
                </a:solidFill>
                <a:latin typeface="Montserrat"/>
              </a:rPr>
              <a:t> exercitation </a:t>
            </a:r>
            <a:r>
              <a:rPr lang="en-US" sz="2110" dirty="0" err="1">
                <a:solidFill>
                  <a:srgbClr val="544036"/>
                </a:solidFill>
                <a:latin typeface="Montserrat"/>
              </a:rPr>
              <a:t>ullamco</a:t>
            </a:r>
            <a:r>
              <a:rPr lang="en-US" sz="2110" dirty="0">
                <a:solidFill>
                  <a:srgbClr val="544036"/>
                </a:solidFill>
                <a:latin typeface="Montserrat"/>
              </a:rPr>
              <a:t> </a:t>
            </a:r>
            <a:r>
              <a:rPr lang="en-US" sz="2110" dirty="0" err="1">
                <a:solidFill>
                  <a:srgbClr val="544036"/>
                </a:solidFill>
                <a:latin typeface="Montserrat"/>
              </a:rPr>
              <a:t>laboris</a:t>
            </a:r>
            <a:r>
              <a:rPr lang="en-US" sz="2110" dirty="0">
                <a:solidFill>
                  <a:srgbClr val="544036"/>
                </a:solidFill>
                <a:latin typeface="Montserrat"/>
              </a:rPr>
              <a:t> nisi </a:t>
            </a:r>
            <a:r>
              <a:rPr lang="en-US" sz="2110" dirty="0" err="1">
                <a:solidFill>
                  <a:srgbClr val="544036"/>
                </a:solidFill>
                <a:latin typeface="Montserrat"/>
              </a:rPr>
              <a:t>ut</a:t>
            </a:r>
            <a:r>
              <a:rPr lang="en-US" sz="2110" dirty="0">
                <a:solidFill>
                  <a:srgbClr val="544036"/>
                </a:solidFill>
                <a:latin typeface="Montserrat"/>
              </a:rPr>
              <a:t> </a:t>
            </a:r>
            <a:r>
              <a:rPr lang="en-US" sz="2110" dirty="0" err="1">
                <a:solidFill>
                  <a:srgbClr val="544036"/>
                </a:solidFill>
                <a:latin typeface="Montserrat"/>
              </a:rPr>
              <a:t>aliquip</a:t>
            </a:r>
            <a:r>
              <a:rPr lang="en-US" sz="2110" dirty="0">
                <a:solidFill>
                  <a:srgbClr val="544036"/>
                </a:solidFill>
                <a:latin typeface="Montserrat"/>
              </a:rPr>
              <a:t> ex </a:t>
            </a:r>
            <a:r>
              <a:rPr lang="en-US" sz="2110" dirty="0" err="1">
                <a:solidFill>
                  <a:srgbClr val="544036"/>
                </a:solidFill>
                <a:latin typeface="Montserrat"/>
              </a:rPr>
              <a:t>ea</a:t>
            </a:r>
            <a:r>
              <a:rPr lang="en-US" sz="2110" dirty="0">
                <a:solidFill>
                  <a:srgbClr val="544036"/>
                </a:solidFill>
                <a:latin typeface="Montserrat"/>
              </a:rPr>
              <a:t> </a:t>
            </a:r>
            <a:r>
              <a:rPr lang="en-US" sz="2110" dirty="0" err="1">
                <a:solidFill>
                  <a:srgbClr val="544036"/>
                </a:solidFill>
                <a:latin typeface="Montserrat"/>
              </a:rPr>
              <a:t>commodo</a:t>
            </a:r>
            <a:r>
              <a:rPr lang="en-US" sz="2110" dirty="0">
                <a:solidFill>
                  <a:srgbClr val="544036"/>
                </a:solidFill>
                <a:latin typeface="Montserrat"/>
              </a:rPr>
              <a:t> </a:t>
            </a:r>
            <a:r>
              <a:rPr lang="en-US" sz="2110" dirty="0" err="1">
                <a:solidFill>
                  <a:srgbClr val="544036"/>
                </a:solidFill>
                <a:latin typeface="Montserrat"/>
              </a:rPr>
              <a:t>consequat</a:t>
            </a:r>
            <a:r>
              <a:rPr lang="en-US" sz="2110" dirty="0">
                <a:solidFill>
                  <a:srgbClr val="544036"/>
                </a:solidFill>
                <a:latin typeface="Montserrat"/>
              </a:rPr>
              <a:t>. Duis </a:t>
            </a:r>
            <a:r>
              <a:rPr lang="en-US" sz="2110" dirty="0" err="1">
                <a:solidFill>
                  <a:srgbClr val="544036"/>
                </a:solidFill>
                <a:latin typeface="Montserrat"/>
              </a:rPr>
              <a:t>aute</a:t>
            </a:r>
            <a:r>
              <a:rPr lang="en-US" sz="2110" dirty="0">
                <a:solidFill>
                  <a:srgbClr val="544036"/>
                </a:solidFill>
                <a:latin typeface="Montserrat"/>
              </a:rPr>
              <a:t> </a:t>
            </a:r>
            <a:r>
              <a:rPr lang="en-US" sz="2110" dirty="0" err="1">
                <a:solidFill>
                  <a:srgbClr val="544036"/>
                </a:solidFill>
                <a:latin typeface="Montserrat"/>
              </a:rPr>
              <a:t>irure</a:t>
            </a:r>
            <a:r>
              <a:rPr lang="en-US" sz="2110" dirty="0">
                <a:solidFill>
                  <a:srgbClr val="544036"/>
                </a:solidFill>
                <a:latin typeface="Montserrat"/>
              </a:rPr>
              <a:t> dolor in </a:t>
            </a:r>
            <a:r>
              <a:rPr lang="en-US" sz="2110" dirty="0" err="1">
                <a:solidFill>
                  <a:srgbClr val="544036"/>
                </a:solidFill>
                <a:latin typeface="Montserrat"/>
              </a:rPr>
              <a:t>reprehenderit</a:t>
            </a:r>
            <a:r>
              <a:rPr lang="en-US" sz="2110" dirty="0">
                <a:solidFill>
                  <a:srgbClr val="544036"/>
                </a:solidFill>
                <a:latin typeface="Montserrat"/>
              </a:rPr>
              <a:t> in </a:t>
            </a:r>
            <a:r>
              <a:rPr lang="en-US" sz="2110" dirty="0" err="1">
                <a:solidFill>
                  <a:srgbClr val="544036"/>
                </a:solidFill>
                <a:latin typeface="Montserrat"/>
              </a:rPr>
              <a:t>voluptate</a:t>
            </a:r>
            <a:r>
              <a:rPr lang="en-US" sz="2110" dirty="0">
                <a:solidFill>
                  <a:srgbClr val="544036"/>
                </a:solidFill>
                <a:latin typeface="Montserrat"/>
              </a:rPr>
              <a:t> </a:t>
            </a:r>
            <a:r>
              <a:rPr lang="en-US" sz="2110" dirty="0" err="1">
                <a:solidFill>
                  <a:srgbClr val="544036"/>
                </a:solidFill>
                <a:latin typeface="Montserrat"/>
              </a:rPr>
              <a:t>velit</a:t>
            </a:r>
            <a:r>
              <a:rPr lang="en-US" sz="2110" dirty="0">
                <a:solidFill>
                  <a:srgbClr val="544036"/>
                </a:solidFill>
                <a:latin typeface="Montserrat"/>
              </a:rPr>
              <a:t> </a:t>
            </a:r>
            <a:r>
              <a:rPr lang="en-US" sz="2110" dirty="0" err="1">
                <a:solidFill>
                  <a:srgbClr val="544036"/>
                </a:solidFill>
                <a:latin typeface="Montserrat"/>
              </a:rPr>
              <a:t>esse</a:t>
            </a:r>
            <a:r>
              <a:rPr lang="en-US" sz="2110" dirty="0">
                <a:solidFill>
                  <a:srgbClr val="544036"/>
                </a:solidFill>
                <a:latin typeface="Montserrat"/>
              </a:rPr>
              <a:t> </a:t>
            </a:r>
            <a:r>
              <a:rPr lang="en-US" sz="2110" dirty="0" err="1">
                <a:solidFill>
                  <a:srgbClr val="544036"/>
                </a:solidFill>
                <a:latin typeface="Montserrat"/>
              </a:rPr>
              <a:t>cillum</a:t>
            </a:r>
            <a:r>
              <a:rPr lang="en-US" sz="2110" dirty="0">
                <a:solidFill>
                  <a:srgbClr val="544036"/>
                </a:solidFill>
                <a:latin typeface="Montserrat"/>
              </a:rPr>
              <a:t> dolore </a:t>
            </a:r>
            <a:r>
              <a:rPr lang="en-US" sz="2110" dirty="0" err="1">
                <a:solidFill>
                  <a:srgbClr val="544036"/>
                </a:solidFill>
                <a:latin typeface="Montserrat"/>
              </a:rPr>
              <a:t>eu</a:t>
            </a:r>
            <a:r>
              <a:rPr lang="en-US" sz="2110" dirty="0">
                <a:solidFill>
                  <a:srgbClr val="544036"/>
                </a:solidFill>
                <a:latin typeface="Montserrat"/>
              </a:rPr>
              <a:t> </a:t>
            </a:r>
            <a:r>
              <a:rPr lang="en-US" sz="2110" dirty="0" err="1">
                <a:solidFill>
                  <a:srgbClr val="544036"/>
                </a:solidFill>
                <a:latin typeface="Montserrat"/>
              </a:rPr>
              <a:t>fugiat</a:t>
            </a:r>
            <a:r>
              <a:rPr lang="en-US" sz="2110" dirty="0">
                <a:solidFill>
                  <a:srgbClr val="544036"/>
                </a:solidFill>
                <a:latin typeface="Montserrat"/>
              </a:rPr>
              <a:t> </a:t>
            </a:r>
            <a:r>
              <a:rPr lang="en-US" sz="2110" dirty="0" err="1">
                <a:solidFill>
                  <a:srgbClr val="544036"/>
                </a:solidFill>
                <a:latin typeface="Montserrat"/>
              </a:rPr>
              <a:t>nulla</a:t>
            </a:r>
            <a:r>
              <a:rPr lang="en-US" sz="2110" dirty="0">
                <a:solidFill>
                  <a:srgbClr val="544036"/>
                </a:solidFill>
                <a:latin typeface="Montserrat"/>
              </a:rPr>
              <a:t> </a:t>
            </a:r>
            <a:r>
              <a:rPr lang="en-US" sz="2110" dirty="0" err="1">
                <a:solidFill>
                  <a:srgbClr val="544036"/>
                </a:solidFill>
                <a:latin typeface="Montserrat"/>
              </a:rPr>
              <a:t>pariatur</a:t>
            </a:r>
            <a:r>
              <a:rPr lang="en-US" sz="2110" dirty="0">
                <a:solidFill>
                  <a:srgbClr val="544036"/>
                </a:solidFill>
                <a:latin typeface="Montserrat"/>
              </a:rPr>
              <a:t>. </a:t>
            </a:r>
            <a:r>
              <a:rPr lang="en-US" sz="2110" dirty="0" err="1">
                <a:solidFill>
                  <a:srgbClr val="544036"/>
                </a:solidFill>
                <a:latin typeface="Montserrat"/>
              </a:rPr>
              <a:t>Excepteur</a:t>
            </a:r>
            <a:r>
              <a:rPr lang="en-US" sz="2110" dirty="0">
                <a:solidFill>
                  <a:srgbClr val="544036"/>
                </a:solidFill>
                <a:latin typeface="Montserrat"/>
              </a:rPr>
              <a:t> </a:t>
            </a:r>
            <a:r>
              <a:rPr lang="en-US" sz="2110" dirty="0" err="1">
                <a:solidFill>
                  <a:srgbClr val="544036"/>
                </a:solidFill>
                <a:latin typeface="Montserrat"/>
              </a:rPr>
              <a:t>sint</a:t>
            </a:r>
            <a:r>
              <a:rPr lang="en-US" sz="2110" dirty="0">
                <a:solidFill>
                  <a:srgbClr val="544036"/>
                </a:solidFill>
                <a:latin typeface="Montserrat"/>
              </a:rPr>
              <a:t> </a:t>
            </a:r>
            <a:r>
              <a:rPr lang="en-US" sz="2110" dirty="0" err="1">
                <a:solidFill>
                  <a:srgbClr val="544036"/>
                </a:solidFill>
                <a:latin typeface="Montserrat"/>
              </a:rPr>
              <a:t>occaecat</a:t>
            </a:r>
            <a:r>
              <a:rPr lang="en-US" sz="2110" dirty="0">
                <a:solidFill>
                  <a:srgbClr val="544036"/>
                </a:solidFill>
                <a:latin typeface="Montserrat"/>
              </a:rPr>
              <a:t> </a:t>
            </a:r>
            <a:r>
              <a:rPr lang="en-US" sz="2110" dirty="0" err="1">
                <a:solidFill>
                  <a:srgbClr val="544036"/>
                </a:solidFill>
                <a:latin typeface="Montserrat"/>
              </a:rPr>
              <a:t>cupidatat</a:t>
            </a:r>
            <a:r>
              <a:rPr lang="en-US" sz="2110" dirty="0">
                <a:solidFill>
                  <a:srgbClr val="544036"/>
                </a:solidFill>
                <a:latin typeface="Montserrat"/>
              </a:rPr>
              <a:t> non </a:t>
            </a:r>
            <a:r>
              <a:rPr lang="en-US" sz="2110" dirty="0" err="1">
                <a:solidFill>
                  <a:srgbClr val="544036"/>
                </a:solidFill>
                <a:latin typeface="Montserrat"/>
              </a:rPr>
              <a:t>proident</a:t>
            </a:r>
            <a:r>
              <a:rPr lang="en-US" sz="2110" dirty="0">
                <a:solidFill>
                  <a:srgbClr val="544036"/>
                </a:solidFill>
                <a:latin typeface="Montserrat"/>
              </a:rPr>
              <a:t>, sunt in culpa qui </a:t>
            </a:r>
            <a:r>
              <a:rPr lang="en-US" sz="2110" dirty="0" err="1">
                <a:solidFill>
                  <a:srgbClr val="544036"/>
                </a:solidFill>
                <a:latin typeface="Montserrat"/>
              </a:rPr>
              <a:t>officia</a:t>
            </a:r>
            <a:r>
              <a:rPr lang="en-US" sz="2110" dirty="0">
                <a:solidFill>
                  <a:srgbClr val="544036"/>
                </a:solidFill>
                <a:latin typeface="Montserrat"/>
              </a:rPr>
              <a:t> </a:t>
            </a:r>
            <a:r>
              <a:rPr lang="en-US" sz="2110" dirty="0" err="1">
                <a:solidFill>
                  <a:srgbClr val="544036"/>
                </a:solidFill>
                <a:latin typeface="Montserrat"/>
              </a:rPr>
              <a:t>deserunt</a:t>
            </a:r>
            <a:r>
              <a:rPr lang="en-US" sz="2110" dirty="0">
                <a:solidFill>
                  <a:srgbClr val="544036"/>
                </a:solidFill>
                <a:latin typeface="Montserrat"/>
              </a:rPr>
              <a:t> </a:t>
            </a:r>
            <a:r>
              <a:rPr lang="en-US" sz="2110" dirty="0" err="1">
                <a:solidFill>
                  <a:srgbClr val="544036"/>
                </a:solidFill>
                <a:latin typeface="Montserrat"/>
              </a:rPr>
              <a:t>mollit</a:t>
            </a:r>
            <a:r>
              <a:rPr lang="en-US" sz="2110" dirty="0">
                <a:solidFill>
                  <a:srgbClr val="544036"/>
                </a:solidFill>
                <a:latin typeface="Montserrat"/>
              </a:rPr>
              <a:t> </a:t>
            </a:r>
            <a:r>
              <a:rPr lang="en-US" sz="2110" dirty="0" err="1">
                <a:solidFill>
                  <a:srgbClr val="544036"/>
                </a:solidFill>
                <a:latin typeface="Montserrat"/>
              </a:rPr>
              <a:t>anim</a:t>
            </a:r>
            <a:r>
              <a:rPr lang="en-US" sz="2110" dirty="0">
                <a:solidFill>
                  <a:srgbClr val="544036"/>
                </a:solidFill>
                <a:latin typeface="Montserrat"/>
              </a:rPr>
              <a:t> id </a:t>
            </a:r>
            <a:r>
              <a:rPr lang="en-US" sz="2110" dirty="0" err="1">
                <a:solidFill>
                  <a:srgbClr val="544036"/>
                </a:solidFill>
                <a:latin typeface="Montserrat"/>
              </a:rPr>
              <a:t>est</a:t>
            </a:r>
            <a:r>
              <a:rPr lang="en-US" sz="2110" dirty="0">
                <a:solidFill>
                  <a:srgbClr val="544036"/>
                </a:solidFill>
                <a:latin typeface="Montserrat"/>
              </a:rPr>
              <a:t> </a:t>
            </a:r>
            <a:r>
              <a:rPr lang="en-US" sz="2110" dirty="0" err="1">
                <a:solidFill>
                  <a:srgbClr val="544036"/>
                </a:solidFill>
                <a:latin typeface="Montserrat"/>
              </a:rPr>
              <a:t>laborum</a:t>
            </a:r>
            <a:r>
              <a:rPr lang="en-US" sz="2110" dirty="0">
                <a:solidFill>
                  <a:srgbClr val="544036"/>
                </a:solidFill>
                <a:latin typeface="Montserrat"/>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Freeform 2"/>
          <p:cNvSpPr/>
          <p:nvPr/>
        </p:nvSpPr>
        <p:spPr>
          <a:xfrm>
            <a:off x="0" y="2749874"/>
            <a:ext cx="18288000" cy="3756778"/>
          </a:xfrm>
          <a:custGeom>
            <a:avLst/>
            <a:gdLst/>
            <a:ahLst/>
            <a:cxnLst/>
            <a:rect l="l" t="t" r="r" b="b"/>
            <a:pathLst>
              <a:path w="18288000" h="3756778">
                <a:moveTo>
                  <a:pt x="0" y="0"/>
                </a:moveTo>
                <a:lnTo>
                  <a:pt x="18288000" y="0"/>
                </a:lnTo>
                <a:lnTo>
                  <a:pt x="18288000" y="3756778"/>
                </a:lnTo>
                <a:lnTo>
                  <a:pt x="0" y="3756778"/>
                </a:lnTo>
                <a:lnTo>
                  <a:pt x="0" y="0"/>
                </a:lnTo>
                <a:close/>
              </a:path>
            </a:pathLst>
          </a:custGeom>
          <a:blipFill>
            <a:blip r:embed="rId2"/>
            <a:stretch>
              <a:fillRect t="-139513" b="-84817"/>
            </a:stretch>
          </a:blipFill>
        </p:spPr>
      </p:sp>
      <p:sp>
        <p:nvSpPr>
          <p:cNvPr id="3" name="TextBox 3"/>
          <p:cNvSpPr txBox="1"/>
          <p:nvPr/>
        </p:nvSpPr>
        <p:spPr>
          <a:xfrm>
            <a:off x="1300827" y="8227832"/>
            <a:ext cx="4527994" cy="356235"/>
          </a:xfrm>
          <a:prstGeom prst="rect">
            <a:avLst/>
          </a:prstGeom>
        </p:spPr>
        <p:txBody>
          <a:bodyPr lIns="0" tIns="0" rIns="0" bIns="0" rtlCol="0" anchor="t">
            <a:spAutoFit/>
          </a:bodyPr>
          <a:lstStyle/>
          <a:p>
            <a:pPr marL="0" lvl="0" indent="0" algn="ctr">
              <a:lnSpc>
                <a:spcPts val="2940"/>
              </a:lnSpc>
              <a:spcBef>
                <a:spcPct val="0"/>
              </a:spcBef>
            </a:pPr>
            <a:r>
              <a:rPr lang="en-US" sz="2100">
                <a:solidFill>
                  <a:srgbClr val="312017"/>
                </a:solidFill>
                <a:latin typeface="Montserrat SemiBold" pitchFamily="2" charset="0"/>
              </a:rPr>
              <a:t>hello@reallygreatsite.com</a:t>
            </a:r>
          </a:p>
        </p:txBody>
      </p:sp>
      <p:sp>
        <p:nvSpPr>
          <p:cNvPr id="4" name="TextBox 4"/>
          <p:cNvSpPr txBox="1"/>
          <p:nvPr/>
        </p:nvSpPr>
        <p:spPr>
          <a:xfrm>
            <a:off x="7024038" y="8227832"/>
            <a:ext cx="4239925" cy="356235"/>
          </a:xfrm>
          <a:prstGeom prst="rect">
            <a:avLst/>
          </a:prstGeom>
        </p:spPr>
        <p:txBody>
          <a:bodyPr lIns="0" tIns="0" rIns="0" bIns="0" rtlCol="0" anchor="t">
            <a:spAutoFit/>
          </a:bodyPr>
          <a:lstStyle/>
          <a:p>
            <a:pPr marL="0" lvl="0" indent="0" algn="ctr">
              <a:lnSpc>
                <a:spcPts val="2940"/>
              </a:lnSpc>
            </a:pPr>
            <a:r>
              <a:rPr lang="en-US" sz="2100">
                <a:solidFill>
                  <a:srgbClr val="312017"/>
                </a:solidFill>
                <a:latin typeface="Montserrat SemiBold" pitchFamily="2" charset="0"/>
              </a:rPr>
              <a:t>www.reallygreatsite.com</a:t>
            </a:r>
          </a:p>
        </p:txBody>
      </p:sp>
      <p:sp>
        <p:nvSpPr>
          <p:cNvPr id="5" name="TextBox 5"/>
          <p:cNvSpPr txBox="1"/>
          <p:nvPr/>
        </p:nvSpPr>
        <p:spPr>
          <a:xfrm>
            <a:off x="12762069" y="8227832"/>
            <a:ext cx="3929761" cy="356235"/>
          </a:xfrm>
          <a:prstGeom prst="rect">
            <a:avLst/>
          </a:prstGeom>
        </p:spPr>
        <p:txBody>
          <a:bodyPr lIns="0" tIns="0" rIns="0" bIns="0" rtlCol="0" anchor="t">
            <a:spAutoFit/>
          </a:bodyPr>
          <a:lstStyle/>
          <a:p>
            <a:pPr marL="0" lvl="0" indent="0" algn="ctr">
              <a:lnSpc>
                <a:spcPts val="2940"/>
              </a:lnSpc>
            </a:pPr>
            <a:r>
              <a:rPr lang="en-US" sz="2100">
                <a:solidFill>
                  <a:srgbClr val="312017"/>
                </a:solidFill>
                <a:latin typeface="Montserrat SemiBold" pitchFamily="2" charset="0"/>
              </a:rPr>
              <a:t>123-456-7890</a:t>
            </a:r>
          </a:p>
        </p:txBody>
      </p:sp>
      <p:sp>
        <p:nvSpPr>
          <p:cNvPr id="6" name="TextBox 6"/>
          <p:cNvSpPr txBox="1"/>
          <p:nvPr/>
        </p:nvSpPr>
        <p:spPr>
          <a:xfrm>
            <a:off x="1444862" y="7273839"/>
            <a:ext cx="4239925" cy="487679"/>
          </a:xfrm>
          <a:prstGeom prst="rect">
            <a:avLst/>
          </a:prstGeom>
        </p:spPr>
        <p:txBody>
          <a:bodyPr lIns="0" tIns="0" rIns="0" bIns="0" rtlCol="0" anchor="t">
            <a:spAutoFit/>
          </a:bodyPr>
          <a:lstStyle/>
          <a:p>
            <a:pPr marL="0" lvl="0" indent="0" algn="ctr">
              <a:lnSpc>
                <a:spcPts val="4050"/>
              </a:lnSpc>
              <a:spcBef>
                <a:spcPct val="0"/>
              </a:spcBef>
            </a:pPr>
            <a:r>
              <a:rPr lang="en-US" sz="2700" dirty="0">
                <a:solidFill>
                  <a:srgbClr val="B4583C"/>
                </a:solidFill>
                <a:latin typeface="+mj-lt"/>
              </a:rPr>
              <a:t>EMAIL</a:t>
            </a:r>
          </a:p>
        </p:txBody>
      </p:sp>
      <p:sp>
        <p:nvSpPr>
          <p:cNvPr id="7" name="TextBox 7"/>
          <p:cNvSpPr txBox="1"/>
          <p:nvPr/>
        </p:nvSpPr>
        <p:spPr>
          <a:xfrm>
            <a:off x="7024038" y="7273839"/>
            <a:ext cx="4239925" cy="487679"/>
          </a:xfrm>
          <a:prstGeom prst="rect">
            <a:avLst/>
          </a:prstGeom>
        </p:spPr>
        <p:txBody>
          <a:bodyPr lIns="0" tIns="0" rIns="0" bIns="0" rtlCol="0" anchor="t">
            <a:spAutoFit/>
          </a:bodyPr>
          <a:lstStyle/>
          <a:p>
            <a:pPr marL="0" lvl="0" indent="0" algn="ctr">
              <a:lnSpc>
                <a:spcPts val="4050"/>
              </a:lnSpc>
              <a:spcBef>
                <a:spcPct val="0"/>
              </a:spcBef>
            </a:pPr>
            <a:r>
              <a:rPr lang="en-US" sz="2700">
                <a:solidFill>
                  <a:srgbClr val="B4583C"/>
                </a:solidFill>
                <a:latin typeface="+mj-lt"/>
              </a:rPr>
              <a:t>WEBSITE</a:t>
            </a:r>
          </a:p>
        </p:txBody>
      </p:sp>
      <p:sp>
        <p:nvSpPr>
          <p:cNvPr id="8" name="TextBox 8"/>
          <p:cNvSpPr txBox="1"/>
          <p:nvPr/>
        </p:nvSpPr>
        <p:spPr>
          <a:xfrm>
            <a:off x="12606987" y="7273839"/>
            <a:ext cx="4239925" cy="487679"/>
          </a:xfrm>
          <a:prstGeom prst="rect">
            <a:avLst/>
          </a:prstGeom>
        </p:spPr>
        <p:txBody>
          <a:bodyPr lIns="0" tIns="0" rIns="0" bIns="0" rtlCol="0" anchor="t">
            <a:spAutoFit/>
          </a:bodyPr>
          <a:lstStyle/>
          <a:p>
            <a:pPr marL="0" lvl="0" indent="0" algn="ctr">
              <a:lnSpc>
                <a:spcPts val="4050"/>
              </a:lnSpc>
              <a:spcBef>
                <a:spcPct val="0"/>
              </a:spcBef>
            </a:pPr>
            <a:r>
              <a:rPr lang="en-US" sz="2700">
                <a:solidFill>
                  <a:srgbClr val="B4583C"/>
                </a:solidFill>
                <a:latin typeface="+mj-lt"/>
              </a:rPr>
              <a:t>PHONE NUMBER</a:t>
            </a:r>
          </a:p>
        </p:txBody>
      </p:sp>
      <p:sp>
        <p:nvSpPr>
          <p:cNvPr id="9" name="TextBox 9"/>
          <p:cNvSpPr txBox="1"/>
          <p:nvPr/>
        </p:nvSpPr>
        <p:spPr>
          <a:xfrm>
            <a:off x="2895748" y="1043859"/>
            <a:ext cx="12496505" cy="756617"/>
          </a:xfrm>
          <a:prstGeom prst="rect">
            <a:avLst/>
          </a:prstGeom>
        </p:spPr>
        <p:txBody>
          <a:bodyPr lIns="0" tIns="0" rIns="0" bIns="0" rtlCol="0" anchor="t">
            <a:spAutoFit/>
          </a:bodyPr>
          <a:lstStyle/>
          <a:p>
            <a:pPr marL="0" lvl="0" indent="0" algn="ctr">
              <a:lnSpc>
                <a:spcPts val="5913"/>
              </a:lnSpc>
              <a:spcBef>
                <a:spcPct val="0"/>
              </a:spcBef>
            </a:pPr>
            <a:r>
              <a:rPr lang="en-US" sz="4927" dirty="0">
                <a:solidFill>
                  <a:srgbClr val="544036"/>
                </a:solidFill>
                <a:latin typeface="+mj-lt"/>
              </a:rPr>
              <a:t>CONTACT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TextBox 2"/>
          <p:cNvSpPr txBox="1"/>
          <p:nvPr/>
        </p:nvSpPr>
        <p:spPr>
          <a:xfrm>
            <a:off x="3385690" y="3276255"/>
            <a:ext cx="6690095" cy="411651"/>
          </a:xfrm>
          <a:prstGeom prst="rect">
            <a:avLst/>
          </a:prstGeom>
        </p:spPr>
        <p:txBody>
          <a:bodyPr lIns="0" tIns="0" rIns="0" bIns="0" rtlCol="0" anchor="t">
            <a:spAutoFit/>
          </a:bodyPr>
          <a:lstStyle/>
          <a:p>
            <a:pPr marL="0" lvl="0" indent="0">
              <a:lnSpc>
                <a:spcPts val="3549"/>
              </a:lnSpc>
              <a:spcBef>
                <a:spcPct val="0"/>
              </a:spcBef>
            </a:pPr>
            <a:r>
              <a:rPr lang="en-US" sz="2366" dirty="0">
                <a:solidFill>
                  <a:srgbClr val="544036"/>
                </a:solidFill>
                <a:latin typeface="Montserrat" pitchFamily="2" charset="0"/>
                <a:cs typeface="Mongolian Baiti" panose="03000500000000000000" pitchFamily="66" charset="0"/>
              </a:rPr>
              <a:t>Presentation</a:t>
            </a:r>
          </a:p>
        </p:txBody>
      </p:sp>
      <p:sp>
        <p:nvSpPr>
          <p:cNvPr id="3" name="TextBox 3"/>
          <p:cNvSpPr txBox="1"/>
          <p:nvPr/>
        </p:nvSpPr>
        <p:spPr>
          <a:xfrm>
            <a:off x="10075785" y="3276255"/>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1</a:t>
            </a:r>
          </a:p>
        </p:txBody>
      </p:sp>
      <p:sp>
        <p:nvSpPr>
          <p:cNvPr id="4" name="TextBox 4"/>
          <p:cNvSpPr txBox="1"/>
          <p:nvPr/>
        </p:nvSpPr>
        <p:spPr>
          <a:xfrm>
            <a:off x="3385690" y="5177294"/>
            <a:ext cx="6690095" cy="411651"/>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pitchFamily="2" charset="0"/>
                <a:cs typeface="Mongolian Baiti" panose="03000500000000000000" pitchFamily="66" charset="0"/>
              </a:rPr>
              <a:t>Statistics</a:t>
            </a:r>
          </a:p>
        </p:txBody>
      </p:sp>
      <p:sp>
        <p:nvSpPr>
          <p:cNvPr id="5" name="TextBox 5"/>
          <p:cNvSpPr txBox="1"/>
          <p:nvPr/>
        </p:nvSpPr>
        <p:spPr>
          <a:xfrm>
            <a:off x="10075785" y="5177294"/>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4</a:t>
            </a:r>
          </a:p>
        </p:txBody>
      </p:sp>
      <p:sp>
        <p:nvSpPr>
          <p:cNvPr id="6" name="TextBox 6"/>
          <p:cNvSpPr txBox="1"/>
          <p:nvPr/>
        </p:nvSpPr>
        <p:spPr>
          <a:xfrm>
            <a:off x="3385690" y="3909935"/>
            <a:ext cx="6690095" cy="411651"/>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pitchFamily="2" charset="0"/>
                <a:cs typeface="Mongolian Baiti" panose="03000500000000000000" pitchFamily="66" charset="0"/>
              </a:rPr>
              <a:t>Mission, vision and values</a:t>
            </a:r>
          </a:p>
        </p:txBody>
      </p:sp>
      <p:sp>
        <p:nvSpPr>
          <p:cNvPr id="7" name="TextBox 7"/>
          <p:cNvSpPr txBox="1"/>
          <p:nvPr/>
        </p:nvSpPr>
        <p:spPr>
          <a:xfrm>
            <a:off x="10075785" y="3909935"/>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2</a:t>
            </a:r>
          </a:p>
        </p:txBody>
      </p:sp>
      <p:sp>
        <p:nvSpPr>
          <p:cNvPr id="8" name="TextBox 8"/>
          <p:cNvSpPr txBox="1"/>
          <p:nvPr/>
        </p:nvSpPr>
        <p:spPr>
          <a:xfrm>
            <a:off x="3385690" y="5810973"/>
            <a:ext cx="6690095" cy="411651"/>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pitchFamily="2" charset="0"/>
                <a:cs typeface="Mongolian Baiti" panose="03000500000000000000" pitchFamily="66" charset="0"/>
              </a:rPr>
              <a:t>Company areas</a:t>
            </a:r>
          </a:p>
        </p:txBody>
      </p:sp>
      <p:sp>
        <p:nvSpPr>
          <p:cNvPr id="9" name="TextBox 9"/>
          <p:cNvSpPr txBox="1"/>
          <p:nvPr/>
        </p:nvSpPr>
        <p:spPr>
          <a:xfrm>
            <a:off x="10075785" y="5810973"/>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5</a:t>
            </a:r>
          </a:p>
        </p:txBody>
      </p:sp>
      <p:sp>
        <p:nvSpPr>
          <p:cNvPr id="10" name="TextBox 10"/>
          <p:cNvSpPr txBox="1"/>
          <p:nvPr/>
        </p:nvSpPr>
        <p:spPr>
          <a:xfrm>
            <a:off x="3385690" y="4543614"/>
            <a:ext cx="6690095" cy="411651"/>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pitchFamily="2" charset="0"/>
                <a:cs typeface="Mongolian Baiti" panose="03000500000000000000" pitchFamily="66" charset="0"/>
              </a:rPr>
              <a:t>SWOT Analysis</a:t>
            </a:r>
          </a:p>
        </p:txBody>
      </p:sp>
      <p:sp>
        <p:nvSpPr>
          <p:cNvPr id="11" name="TextBox 11"/>
          <p:cNvSpPr txBox="1"/>
          <p:nvPr/>
        </p:nvSpPr>
        <p:spPr>
          <a:xfrm>
            <a:off x="10075785" y="4543614"/>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3</a:t>
            </a:r>
          </a:p>
        </p:txBody>
      </p:sp>
      <p:sp>
        <p:nvSpPr>
          <p:cNvPr id="12" name="TextBox 12"/>
          <p:cNvSpPr txBox="1"/>
          <p:nvPr/>
        </p:nvSpPr>
        <p:spPr>
          <a:xfrm>
            <a:off x="3385690" y="6444653"/>
            <a:ext cx="6690095" cy="411651"/>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pitchFamily="2" charset="0"/>
                <a:cs typeface="Mongolian Baiti" panose="03000500000000000000" pitchFamily="66" charset="0"/>
              </a:rPr>
              <a:t>Products</a:t>
            </a:r>
          </a:p>
        </p:txBody>
      </p:sp>
      <p:sp>
        <p:nvSpPr>
          <p:cNvPr id="13" name="TextBox 13"/>
          <p:cNvSpPr txBox="1"/>
          <p:nvPr/>
        </p:nvSpPr>
        <p:spPr>
          <a:xfrm>
            <a:off x="10075785" y="6444653"/>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6</a:t>
            </a:r>
          </a:p>
        </p:txBody>
      </p:sp>
      <p:sp>
        <p:nvSpPr>
          <p:cNvPr id="14" name="TextBox 14"/>
          <p:cNvSpPr txBox="1"/>
          <p:nvPr/>
        </p:nvSpPr>
        <p:spPr>
          <a:xfrm>
            <a:off x="3385690" y="7078332"/>
            <a:ext cx="6690095" cy="411651"/>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pitchFamily="2" charset="0"/>
                <a:cs typeface="Mongolian Baiti" panose="03000500000000000000" pitchFamily="66" charset="0"/>
              </a:rPr>
              <a:t>Goals</a:t>
            </a:r>
          </a:p>
        </p:txBody>
      </p:sp>
      <p:sp>
        <p:nvSpPr>
          <p:cNvPr id="15" name="TextBox 15"/>
          <p:cNvSpPr txBox="1"/>
          <p:nvPr/>
        </p:nvSpPr>
        <p:spPr>
          <a:xfrm>
            <a:off x="10075785" y="7078332"/>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8</a:t>
            </a:r>
          </a:p>
        </p:txBody>
      </p:sp>
      <p:sp>
        <p:nvSpPr>
          <p:cNvPr id="16" name="TextBox 16"/>
          <p:cNvSpPr txBox="1"/>
          <p:nvPr/>
        </p:nvSpPr>
        <p:spPr>
          <a:xfrm>
            <a:off x="3385690" y="7712012"/>
            <a:ext cx="6690095" cy="411651"/>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pitchFamily="2" charset="0"/>
                <a:cs typeface="Mongolian Baiti" panose="03000500000000000000" pitchFamily="66" charset="0"/>
              </a:rPr>
              <a:t>Contact</a:t>
            </a:r>
          </a:p>
        </p:txBody>
      </p:sp>
      <p:sp>
        <p:nvSpPr>
          <p:cNvPr id="17" name="TextBox 17"/>
          <p:cNvSpPr txBox="1"/>
          <p:nvPr/>
        </p:nvSpPr>
        <p:spPr>
          <a:xfrm>
            <a:off x="10075785" y="7712012"/>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10</a:t>
            </a:r>
          </a:p>
        </p:txBody>
      </p:sp>
      <p:sp>
        <p:nvSpPr>
          <p:cNvPr id="18" name="Freeform 18"/>
          <p:cNvSpPr/>
          <p:nvPr/>
        </p:nvSpPr>
        <p:spPr>
          <a:xfrm>
            <a:off x="10451381" y="2905524"/>
            <a:ext cx="12060772" cy="12060772"/>
          </a:xfrm>
          <a:custGeom>
            <a:avLst/>
            <a:gdLst/>
            <a:ahLst/>
            <a:cxnLst/>
            <a:rect l="l" t="t" r="r" b="b"/>
            <a:pathLst>
              <a:path w="12060772" h="12060772">
                <a:moveTo>
                  <a:pt x="0" y="0"/>
                </a:moveTo>
                <a:lnTo>
                  <a:pt x="12060772" y="0"/>
                </a:lnTo>
                <a:lnTo>
                  <a:pt x="12060772" y="12060772"/>
                </a:lnTo>
                <a:lnTo>
                  <a:pt x="0" y="120607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2196364" y="1381311"/>
            <a:ext cx="685610" cy="685610"/>
          </a:xfrm>
          <a:custGeom>
            <a:avLst/>
            <a:gdLst/>
            <a:ahLst/>
            <a:cxnLst/>
            <a:rect l="l" t="t" r="r" b="b"/>
            <a:pathLst>
              <a:path w="685610" h="685610">
                <a:moveTo>
                  <a:pt x="0" y="0"/>
                </a:moveTo>
                <a:lnTo>
                  <a:pt x="685610" y="0"/>
                </a:lnTo>
                <a:lnTo>
                  <a:pt x="685610" y="685611"/>
                </a:lnTo>
                <a:lnTo>
                  <a:pt x="0" y="6856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TextBox 20"/>
          <p:cNvSpPr txBox="1"/>
          <p:nvPr/>
        </p:nvSpPr>
        <p:spPr>
          <a:xfrm>
            <a:off x="3320665" y="1203086"/>
            <a:ext cx="6360790" cy="559897"/>
          </a:xfrm>
          <a:prstGeom prst="rect">
            <a:avLst/>
          </a:prstGeom>
        </p:spPr>
        <p:txBody>
          <a:bodyPr lIns="0" tIns="0" rIns="0" bIns="0" rtlCol="0" anchor="t">
            <a:spAutoFit/>
          </a:bodyPr>
          <a:lstStyle/>
          <a:p>
            <a:pPr marL="0" lvl="0" indent="0">
              <a:lnSpc>
                <a:spcPts val="4580"/>
              </a:lnSpc>
              <a:spcBef>
                <a:spcPct val="0"/>
              </a:spcBef>
            </a:pPr>
            <a:r>
              <a:rPr lang="en-US" sz="3816" dirty="0">
                <a:solidFill>
                  <a:srgbClr val="544036"/>
                </a:solidFill>
                <a:latin typeface="+mj-lt"/>
              </a:rPr>
              <a:t>Table of content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Freeform 2"/>
          <p:cNvSpPr/>
          <p:nvPr/>
        </p:nvSpPr>
        <p:spPr>
          <a:xfrm>
            <a:off x="14426947" y="2527837"/>
            <a:ext cx="1584086" cy="1584086"/>
          </a:xfrm>
          <a:custGeom>
            <a:avLst/>
            <a:gdLst/>
            <a:ahLst/>
            <a:cxnLst/>
            <a:rect l="l" t="t" r="r" b="b"/>
            <a:pathLst>
              <a:path w="1584086" h="1584086">
                <a:moveTo>
                  <a:pt x="0" y="0"/>
                </a:moveTo>
                <a:lnTo>
                  <a:pt x="1584086" y="0"/>
                </a:lnTo>
                <a:lnTo>
                  <a:pt x="1584086" y="1584086"/>
                </a:lnTo>
                <a:lnTo>
                  <a:pt x="0" y="15840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531667" y="4756308"/>
            <a:ext cx="1374646" cy="737239"/>
          </a:xfrm>
          <a:custGeom>
            <a:avLst/>
            <a:gdLst/>
            <a:ahLst/>
            <a:cxnLst/>
            <a:rect l="l" t="t" r="r" b="b"/>
            <a:pathLst>
              <a:path w="1374646" h="737239">
                <a:moveTo>
                  <a:pt x="0" y="0"/>
                </a:moveTo>
                <a:lnTo>
                  <a:pt x="1374646" y="0"/>
                </a:lnTo>
                <a:lnTo>
                  <a:pt x="1374646" y="737239"/>
                </a:lnTo>
                <a:lnTo>
                  <a:pt x="0" y="737239"/>
                </a:lnTo>
                <a:lnTo>
                  <a:pt x="0" y="0"/>
                </a:lnTo>
                <a:close/>
              </a:path>
            </a:pathLst>
          </a:custGeom>
          <a:blipFill>
            <a:blip r:embed="rId4">
              <a:extLst>
                <a:ext uri="{96DAC541-7B7A-43D3-8B79-37D633B846F1}">
                  <asvg:svgBlip xmlns:asvg="http://schemas.microsoft.com/office/drawing/2016/SVG/main" r:embed="rId5"/>
                </a:ext>
              </a:extLst>
            </a:blip>
            <a:stretch>
              <a:fillRect t="-15430" b="-15430"/>
            </a:stretch>
          </a:blipFill>
        </p:spPr>
      </p:sp>
      <p:sp>
        <p:nvSpPr>
          <p:cNvPr id="4" name="Freeform 4"/>
          <p:cNvSpPr/>
          <p:nvPr/>
        </p:nvSpPr>
        <p:spPr>
          <a:xfrm>
            <a:off x="11737668" y="4848698"/>
            <a:ext cx="1439433" cy="573156"/>
          </a:xfrm>
          <a:custGeom>
            <a:avLst/>
            <a:gdLst/>
            <a:ahLst/>
            <a:cxnLst/>
            <a:rect l="l" t="t" r="r" b="b"/>
            <a:pathLst>
              <a:path w="1439433" h="573156">
                <a:moveTo>
                  <a:pt x="0" y="0"/>
                </a:moveTo>
                <a:lnTo>
                  <a:pt x="1439433" y="0"/>
                </a:lnTo>
                <a:lnTo>
                  <a:pt x="1439433" y="573156"/>
                </a:lnTo>
                <a:lnTo>
                  <a:pt x="0" y="5731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8639828" y="2730032"/>
            <a:ext cx="1236861" cy="1236861"/>
          </a:xfrm>
          <a:custGeom>
            <a:avLst/>
            <a:gdLst/>
            <a:ahLst/>
            <a:cxnLst/>
            <a:rect l="l" t="t" r="r" b="b"/>
            <a:pathLst>
              <a:path w="1236861" h="1236861">
                <a:moveTo>
                  <a:pt x="0" y="0"/>
                </a:moveTo>
                <a:lnTo>
                  <a:pt x="1236861" y="0"/>
                </a:lnTo>
                <a:lnTo>
                  <a:pt x="1236861" y="1236861"/>
                </a:lnTo>
                <a:lnTo>
                  <a:pt x="0" y="12368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156540" y="2754212"/>
            <a:ext cx="1242597" cy="1242597"/>
          </a:xfrm>
          <a:custGeom>
            <a:avLst/>
            <a:gdLst/>
            <a:ahLst/>
            <a:cxnLst/>
            <a:rect l="l" t="t" r="r" b="b"/>
            <a:pathLst>
              <a:path w="1242597" h="1242597">
                <a:moveTo>
                  <a:pt x="0" y="0"/>
                </a:moveTo>
                <a:lnTo>
                  <a:pt x="1242596" y="0"/>
                </a:lnTo>
                <a:lnTo>
                  <a:pt x="1242596" y="1242597"/>
                </a:lnTo>
                <a:lnTo>
                  <a:pt x="0" y="12425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4400229" y="7926011"/>
            <a:ext cx="1637521" cy="890216"/>
          </a:xfrm>
          <a:custGeom>
            <a:avLst/>
            <a:gdLst/>
            <a:ahLst/>
            <a:cxnLst/>
            <a:rect l="l" t="t" r="r" b="b"/>
            <a:pathLst>
              <a:path w="1637521" h="890216">
                <a:moveTo>
                  <a:pt x="0" y="0"/>
                </a:moveTo>
                <a:lnTo>
                  <a:pt x="1637522" y="0"/>
                </a:lnTo>
                <a:lnTo>
                  <a:pt x="1637522" y="890216"/>
                </a:lnTo>
                <a:lnTo>
                  <a:pt x="0" y="89021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rot="5400000">
            <a:off x="2339842" y="4313495"/>
            <a:ext cx="492366" cy="1621563"/>
          </a:xfrm>
          <a:custGeom>
            <a:avLst/>
            <a:gdLst/>
            <a:ahLst/>
            <a:cxnLst/>
            <a:rect l="l" t="t" r="r" b="b"/>
            <a:pathLst>
              <a:path w="492366" h="1621563">
                <a:moveTo>
                  <a:pt x="0" y="0"/>
                </a:moveTo>
                <a:lnTo>
                  <a:pt x="492365" y="0"/>
                </a:lnTo>
                <a:lnTo>
                  <a:pt x="492365" y="1621563"/>
                </a:lnTo>
                <a:lnTo>
                  <a:pt x="0" y="162156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775243" y="2778524"/>
            <a:ext cx="360832" cy="1188369"/>
          </a:xfrm>
          <a:custGeom>
            <a:avLst/>
            <a:gdLst/>
            <a:ahLst/>
            <a:cxnLst/>
            <a:rect l="l" t="t" r="r" b="b"/>
            <a:pathLst>
              <a:path w="360832" h="1188369">
                <a:moveTo>
                  <a:pt x="0" y="0"/>
                </a:moveTo>
                <a:lnTo>
                  <a:pt x="360832" y="0"/>
                </a:lnTo>
                <a:lnTo>
                  <a:pt x="360832" y="1188369"/>
                </a:lnTo>
                <a:lnTo>
                  <a:pt x="0" y="118836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1775243" y="6182269"/>
            <a:ext cx="1275202" cy="897279"/>
          </a:xfrm>
          <a:custGeom>
            <a:avLst/>
            <a:gdLst/>
            <a:ahLst/>
            <a:cxnLst/>
            <a:rect l="l" t="t" r="r" b="b"/>
            <a:pathLst>
              <a:path w="1275202" h="897279">
                <a:moveTo>
                  <a:pt x="0" y="0"/>
                </a:moveTo>
                <a:lnTo>
                  <a:pt x="1275202" y="0"/>
                </a:lnTo>
                <a:lnTo>
                  <a:pt x="1275202" y="897279"/>
                </a:lnTo>
                <a:lnTo>
                  <a:pt x="0" y="89727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7154555" y="7926011"/>
            <a:ext cx="2144172" cy="974624"/>
          </a:xfrm>
          <a:custGeom>
            <a:avLst/>
            <a:gdLst/>
            <a:ahLst/>
            <a:cxnLst/>
            <a:rect l="l" t="t" r="r" b="b"/>
            <a:pathLst>
              <a:path w="2144172" h="974624">
                <a:moveTo>
                  <a:pt x="0" y="0"/>
                </a:moveTo>
                <a:lnTo>
                  <a:pt x="2144173" y="0"/>
                </a:lnTo>
                <a:lnTo>
                  <a:pt x="2144173" y="974624"/>
                </a:lnTo>
                <a:lnTo>
                  <a:pt x="0" y="97462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2" name="Freeform 12"/>
          <p:cNvSpPr/>
          <p:nvPr/>
        </p:nvSpPr>
        <p:spPr>
          <a:xfrm>
            <a:off x="4877812" y="4826698"/>
            <a:ext cx="594074" cy="595156"/>
          </a:xfrm>
          <a:custGeom>
            <a:avLst/>
            <a:gdLst/>
            <a:ahLst/>
            <a:cxnLst/>
            <a:rect l="l" t="t" r="r" b="b"/>
            <a:pathLst>
              <a:path w="594074" h="595156">
                <a:moveTo>
                  <a:pt x="0" y="0"/>
                </a:moveTo>
                <a:lnTo>
                  <a:pt x="594074" y="0"/>
                </a:lnTo>
                <a:lnTo>
                  <a:pt x="594074" y="595156"/>
                </a:lnTo>
                <a:lnTo>
                  <a:pt x="0" y="595156"/>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3" name="Freeform 13"/>
          <p:cNvSpPr/>
          <p:nvPr/>
        </p:nvSpPr>
        <p:spPr>
          <a:xfrm>
            <a:off x="10517472" y="7926011"/>
            <a:ext cx="2675513" cy="890216"/>
          </a:xfrm>
          <a:custGeom>
            <a:avLst/>
            <a:gdLst/>
            <a:ahLst/>
            <a:cxnLst/>
            <a:rect l="l" t="t" r="r" b="b"/>
            <a:pathLst>
              <a:path w="2675513" h="890216">
                <a:moveTo>
                  <a:pt x="0" y="0"/>
                </a:moveTo>
                <a:lnTo>
                  <a:pt x="2675513" y="0"/>
                </a:lnTo>
                <a:lnTo>
                  <a:pt x="2675513" y="890216"/>
                </a:lnTo>
                <a:lnTo>
                  <a:pt x="0" y="890216"/>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4" name="Freeform 14"/>
          <p:cNvSpPr/>
          <p:nvPr/>
        </p:nvSpPr>
        <p:spPr>
          <a:xfrm>
            <a:off x="11518308" y="6245000"/>
            <a:ext cx="1850927" cy="868253"/>
          </a:xfrm>
          <a:custGeom>
            <a:avLst/>
            <a:gdLst/>
            <a:ahLst/>
            <a:cxnLst/>
            <a:rect l="l" t="t" r="r" b="b"/>
            <a:pathLst>
              <a:path w="1850927" h="868253">
                <a:moveTo>
                  <a:pt x="0" y="0"/>
                </a:moveTo>
                <a:lnTo>
                  <a:pt x="1850927" y="0"/>
                </a:lnTo>
                <a:lnTo>
                  <a:pt x="1850927" y="868253"/>
                </a:lnTo>
                <a:lnTo>
                  <a:pt x="0" y="868253"/>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5" name="Freeform 15"/>
          <p:cNvSpPr/>
          <p:nvPr/>
        </p:nvSpPr>
        <p:spPr>
          <a:xfrm>
            <a:off x="4412531" y="7926011"/>
            <a:ext cx="1769138" cy="971417"/>
          </a:xfrm>
          <a:custGeom>
            <a:avLst/>
            <a:gdLst/>
            <a:ahLst/>
            <a:cxnLst/>
            <a:rect l="l" t="t" r="r" b="b"/>
            <a:pathLst>
              <a:path w="1769138" h="971417">
                <a:moveTo>
                  <a:pt x="0" y="0"/>
                </a:moveTo>
                <a:lnTo>
                  <a:pt x="1769137" y="0"/>
                </a:lnTo>
                <a:lnTo>
                  <a:pt x="1769137" y="971417"/>
                </a:lnTo>
                <a:lnTo>
                  <a:pt x="0" y="971417"/>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 name="Freeform 16"/>
          <p:cNvSpPr/>
          <p:nvPr/>
        </p:nvSpPr>
        <p:spPr>
          <a:xfrm>
            <a:off x="8990559" y="6278706"/>
            <a:ext cx="1483041" cy="800842"/>
          </a:xfrm>
          <a:custGeom>
            <a:avLst/>
            <a:gdLst/>
            <a:ahLst/>
            <a:cxnLst/>
            <a:rect l="l" t="t" r="r" b="b"/>
            <a:pathLst>
              <a:path w="1483041" h="800842">
                <a:moveTo>
                  <a:pt x="0" y="0"/>
                </a:moveTo>
                <a:lnTo>
                  <a:pt x="1483041" y="0"/>
                </a:lnTo>
                <a:lnTo>
                  <a:pt x="1483041" y="800842"/>
                </a:lnTo>
                <a:lnTo>
                  <a:pt x="0" y="800842"/>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7" name="Freeform 17"/>
          <p:cNvSpPr/>
          <p:nvPr/>
        </p:nvSpPr>
        <p:spPr>
          <a:xfrm>
            <a:off x="7019920" y="6245000"/>
            <a:ext cx="1266682" cy="868253"/>
          </a:xfrm>
          <a:custGeom>
            <a:avLst/>
            <a:gdLst/>
            <a:ahLst/>
            <a:cxnLst/>
            <a:rect l="l" t="t" r="r" b="b"/>
            <a:pathLst>
              <a:path w="1266682" h="868253">
                <a:moveTo>
                  <a:pt x="0" y="0"/>
                </a:moveTo>
                <a:lnTo>
                  <a:pt x="1266682" y="0"/>
                </a:lnTo>
                <a:lnTo>
                  <a:pt x="1266682" y="868253"/>
                </a:lnTo>
                <a:lnTo>
                  <a:pt x="0" y="868253"/>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8" name="Freeform 18"/>
          <p:cNvSpPr/>
          <p:nvPr/>
        </p:nvSpPr>
        <p:spPr>
          <a:xfrm>
            <a:off x="4454664" y="6245000"/>
            <a:ext cx="1483041" cy="868253"/>
          </a:xfrm>
          <a:custGeom>
            <a:avLst/>
            <a:gdLst/>
            <a:ahLst/>
            <a:cxnLst/>
            <a:rect l="l" t="t" r="r" b="b"/>
            <a:pathLst>
              <a:path w="1483041" h="868253">
                <a:moveTo>
                  <a:pt x="0" y="0"/>
                </a:moveTo>
                <a:lnTo>
                  <a:pt x="1483041" y="0"/>
                </a:lnTo>
                <a:lnTo>
                  <a:pt x="1483041" y="868253"/>
                </a:lnTo>
                <a:lnTo>
                  <a:pt x="0" y="868253"/>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9" name="Freeform 19"/>
          <p:cNvSpPr/>
          <p:nvPr/>
        </p:nvSpPr>
        <p:spPr>
          <a:xfrm rot="-5400000">
            <a:off x="2250469" y="7450785"/>
            <a:ext cx="971417" cy="1921869"/>
          </a:xfrm>
          <a:custGeom>
            <a:avLst/>
            <a:gdLst/>
            <a:ahLst/>
            <a:cxnLst/>
            <a:rect l="l" t="t" r="r" b="b"/>
            <a:pathLst>
              <a:path w="971417" h="1921869">
                <a:moveTo>
                  <a:pt x="0" y="0"/>
                </a:moveTo>
                <a:lnTo>
                  <a:pt x="971417" y="0"/>
                </a:lnTo>
                <a:lnTo>
                  <a:pt x="971417" y="1921869"/>
                </a:lnTo>
                <a:lnTo>
                  <a:pt x="0" y="1921869"/>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0" name="Freeform 20"/>
          <p:cNvSpPr/>
          <p:nvPr/>
        </p:nvSpPr>
        <p:spPr>
          <a:xfrm>
            <a:off x="3350574" y="2778524"/>
            <a:ext cx="929128" cy="1193973"/>
          </a:xfrm>
          <a:custGeom>
            <a:avLst/>
            <a:gdLst/>
            <a:ahLst/>
            <a:cxnLst/>
            <a:rect l="l" t="t" r="r" b="b"/>
            <a:pathLst>
              <a:path w="929128" h="1193973">
                <a:moveTo>
                  <a:pt x="0" y="0"/>
                </a:moveTo>
                <a:lnTo>
                  <a:pt x="929129" y="0"/>
                </a:lnTo>
                <a:lnTo>
                  <a:pt x="929129" y="1193973"/>
                </a:lnTo>
                <a:lnTo>
                  <a:pt x="0" y="1193973"/>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1" name="Freeform 21"/>
          <p:cNvSpPr/>
          <p:nvPr/>
        </p:nvSpPr>
        <p:spPr>
          <a:xfrm>
            <a:off x="9317450" y="4826698"/>
            <a:ext cx="597021" cy="597021"/>
          </a:xfrm>
          <a:custGeom>
            <a:avLst/>
            <a:gdLst/>
            <a:ahLst/>
            <a:cxnLst/>
            <a:rect l="l" t="t" r="r" b="b"/>
            <a:pathLst>
              <a:path w="597021" h="597021">
                <a:moveTo>
                  <a:pt x="0" y="0"/>
                </a:moveTo>
                <a:lnTo>
                  <a:pt x="597020" y="0"/>
                </a:lnTo>
                <a:lnTo>
                  <a:pt x="597020" y="597021"/>
                </a:lnTo>
                <a:lnTo>
                  <a:pt x="0" y="597021"/>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2" name="Freeform 22"/>
          <p:cNvSpPr/>
          <p:nvPr/>
        </p:nvSpPr>
        <p:spPr>
          <a:xfrm>
            <a:off x="6904956" y="2735636"/>
            <a:ext cx="1231257" cy="1231257"/>
          </a:xfrm>
          <a:custGeom>
            <a:avLst/>
            <a:gdLst/>
            <a:ahLst/>
            <a:cxnLst/>
            <a:rect l="l" t="t" r="r" b="b"/>
            <a:pathLst>
              <a:path w="1231257" h="1231257">
                <a:moveTo>
                  <a:pt x="0" y="0"/>
                </a:moveTo>
                <a:lnTo>
                  <a:pt x="1231257" y="0"/>
                </a:lnTo>
                <a:lnTo>
                  <a:pt x="1231257" y="1231257"/>
                </a:lnTo>
                <a:lnTo>
                  <a:pt x="0" y="1231257"/>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3" name="Freeform 23"/>
          <p:cNvSpPr/>
          <p:nvPr/>
        </p:nvSpPr>
        <p:spPr>
          <a:xfrm>
            <a:off x="14594302" y="6182269"/>
            <a:ext cx="1249375" cy="897279"/>
          </a:xfrm>
          <a:custGeom>
            <a:avLst/>
            <a:gdLst/>
            <a:ahLst/>
            <a:cxnLst/>
            <a:rect l="l" t="t" r="r" b="b"/>
            <a:pathLst>
              <a:path w="1249375" h="897279">
                <a:moveTo>
                  <a:pt x="0" y="0"/>
                </a:moveTo>
                <a:lnTo>
                  <a:pt x="1249376" y="0"/>
                </a:lnTo>
                <a:lnTo>
                  <a:pt x="1249376" y="897279"/>
                </a:lnTo>
                <a:lnTo>
                  <a:pt x="0" y="897279"/>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4" name="Freeform 24"/>
          <p:cNvSpPr/>
          <p:nvPr/>
        </p:nvSpPr>
        <p:spPr>
          <a:xfrm>
            <a:off x="6583341" y="4826698"/>
            <a:ext cx="1635510" cy="749361"/>
          </a:xfrm>
          <a:custGeom>
            <a:avLst/>
            <a:gdLst/>
            <a:ahLst/>
            <a:cxnLst/>
            <a:rect l="l" t="t" r="r" b="b"/>
            <a:pathLst>
              <a:path w="1635510" h="749361">
                <a:moveTo>
                  <a:pt x="0" y="0"/>
                </a:moveTo>
                <a:lnTo>
                  <a:pt x="1635511" y="0"/>
                </a:lnTo>
                <a:lnTo>
                  <a:pt x="1635511" y="749361"/>
                </a:lnTo>
                <a:lnTo>
                  <a:pt x="0" y="749361"/>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5" name="Freeform 25"/>
          <p:cNvSpPr/>
          <p:nvPr/>
        </p:nvSpPr>
        <p:spPr>
          <a:xfrm>
            <a:off x="10641798" y="2608075"/>
            <a:ext cx="909173" cy="1358818"/>
          </a:xfrm>
          <a:custGeom>
            <a:avLst/>
            <a:gdLst/>
            <a:ahLst/>
            <a:cxnLst/>
            <a:rect l="l" t="t" r="r" b="b"/>
            <a:pathLst>
              <a:path w="909173" h="1358818">
                <a:moveTo>
                  <a:pt x="0" y="0"/>
                </a:moveTo>
                <a:lnTo>
                  <a:pt x="909172" y="0"/>
                </a:lnTo>
                <a:lnTo>
                  <a:pt x="909172" y="1358818"/>
                </a:lnTo>
                <a:lnTo>
                  <a:pt x="0" y="1358818"/>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26" name="Freeform 26"/>
          <p:cNvSpPr/>
          <p:nvPr/>
        </p:nvSpPr>
        <p:spPr>
          <a:xfrm rot="5400000">
            <a:off x="12153976" y="3041724"/>
            <a:ext cx="1353856" cy="556312"/>
          </a:xfrm>
          <a:custGeom>
            <a:avLst/>
            <a:gdLst/>
            <a:ahLst/>
            <a:cxnLst/>
            <a:rect l="l" t="t" r="r" b="b"/>
            <a:pathLst>
              <a:path w="1353856" h="556312">
                <a:moveTo>
                  <a:pt x="0" y="0"/>
                </a:moveTo>
                <a:lnTo>
                  <a:pt x="1353856" y="0"/>
                </a:lnTo>
                <a:lnTo>
                  <a:pt x="1353856" y="556312"/>
                </a:lnTo>
                <a:lnTo>
                  <a:pt x="0" y="556312"/>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sp>
        <p:nvSpPr>
          <p:cNvPr id="27" name="Freeform 27"/>
          <p:cNvSpPr/>
          <p:nvPr/>
        </p:nvSpPr>
        <p:spPr>
          <a:xfrm>
            <a:off x="1993134" y="1312541"/>
            <a:ext cx="516718" cy="516718"/>
          </a:xfrm>
          <a:custGeom>
            <a:avLst/>
            <a:gdLst/>
            <a:ahLst/>
            <a:cxnLst/>
            <a:rect l="l" t="t" r="r" b="b"/>
            <a:pathLst>
              <a:path w="516718" h="516718">
                <a:moveTo>
                  <a:pt x="0" y="0"/>
                </a:moveTo>
                <a:lnTo>
                  <a:pt x="516718" y="0"/>
                </a:lnTo>
                <a:lnTo>
                  <a:pt x="516718" y="516718"/>
                </a:lnTo>
                <a:lnTo>
                  <a:pt x="0" y="516718"/>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8" name="TextBox 28"/>
          <p:cNvSpPr txBox="1"/>
          <p:nvPr/>
        </p:nvSpPr>
        <p:spPr>
          <a:xfrm>
            <a:off x="2704801" y="1232295"/>
            <a:ext cx="8928931" cy="512961"/>
          </a:xfrm>
          <a:prstGeom prst="rect">
            <a:avLst/>
          </a:prstGeom>
        </p:spPr>
        <p:txBody>
          <a:bodyPr lIns="0" tIns="0" rIns="0" bIns="0" rtlCol="0" anchor="t">
            <a:spAutoFit/>
          </a:bodyPr>
          <a:lstStyle/>
          <a:p>
            <a:pPr marL="0" lvl="0" indent="0">
              <a:lnSpc>
                <a:spcPts val="4002"/>
              </a:lnSpc>
              <a:spcBef>
                <a:spcPct val="0"/>
              </a:spcBef>
            </a:pPr>
            <a:r>
              <a:rPr lang="en-US" sz="3638" dirty="0">
                <a:solidFill>
                  <a:srgbClr val="4D443B"/>
                </a:solidFill>
                <a:latin typeface="+mj-lt"/>
              </a:rPr>
              <a:t>Resources page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Freeform 2"/>
          <p:cNvSpPr/>
          <p:nvPr/>
        </p:nvSpPr>
        <p:spPr>
          <a:xfrm>
            <a:off x="12337202" y="1357780"/>
            <a:ext cx="4893523" cy="7181818"/>
          </a:xfrm>
          <a:custGeom>
            <a:avLst/>
            <a:gdLst/>
            <a:ahLst/>
            <a:cxnLst/>
            <a:rect l="l" t="t" r="r" b="b"/>
            <a:pathLst>
              <a:path w="4893523" h="7181818">
                <a:moveTo>
                  <a:pt x="0" y="0"/>
                </a:moveTo>
                <a:lnTo>
                  <a:pt x="4893523" y="0"/>
                </a:lnTo>
                <a:lnTo>
                  <a:pt x="4893523" y="7181818"/>
                </a:lnTo>
                <a:lnTo>
                  <a:pt x="0" y="7181818"/>
                </a:lnTo>
                <a:lnTo>
                  <a:pt x="0" y="0"/>
                </a:lnTo>
                <a:close/>
              </a:path>
            </a:pathLst>
          </a:custGeom>
          <a:blipFill>
            <a:blip r:embed="rId2"/>
            <a:stretch>
              <a:fillRect l="-1130" t="-4582" r="-1130"/>
            </a:stretch>
          </a:blipFill>
        </p:spPr>
      </p:sp>
      <p:sp>
        <p:nvSpPr>
          <p:cNvPr id="3" name="TextBox 3"/>
          <p:cNvSpPr txBox="1"/>
          <p:nvPr/>
        </p:nvSpPr>
        <p:spPr>
          <a:xfrm>
            <a:off x="1189015" y="1386355"/>
            <a:ext cx="8170357" cy="371897"/>
          </a:xfrm>
          <a:prstGeom prst="rect">
            <a:avLst/>
          </a:prstGeom>
        </p:spPr>
        <p:txBody>
          <a:bodyPr lIns="0" tIns="0" rIns="0" bIns="0" rtlCol="0" anchor="t">
            <a:spAutoFit/>
          </a:bodyPr>
          <a:lstStyle/>
          <a:p>
            <a:pPr marL="0" lvl="0" indent="0">
              <a:lnSpc>
                <a:spcPts val="2859"/>
              </a:lnSpc>
            </a:pPr>
            <a:r>
              <a:rPr lang="en-US" sz="2599" dirty="0">
                <a:solidFill>
                  <a:srgbClr val="544036"/>
                </a:solidFill>
              </a:rPr>
              <a:t>YEAR IN REVIEW</a:t>
            </a:r>
          </a:p>
        </p:txBody>
      </p:sp>
      <p:sp>
        <p:nvSpPr>
          <p:cNvPr id="4" name="TextBox 4"/>
          <p:cNvSpPr txBox="1"/>
          <p:nvPr/>
        </p:nvSpPr>
        <p:spPr>
          <a:xfrm>
            <a:off x="13731928" y="8911190"/>
            <a:ext cx="3498797" cy="273050"/>
          </a:xfrm>
          <a:prstGeom prst="rect">
            <a:avLst/>
          </a:prstGeom>
        </p:spPr>
        <p:txBody>
          <a:bodyPr lIns="0" tIns="0" rIns="0" bIns="0" rtlCol="0" anchor="t">
            <a:spAutoFit/>
          </a:bodyPr>
          <a:lstStyle/>
          <a:p>
            <a:pPr marL="0" lvl="0" indent="0" algn="r">
              <a:lnSpc>
                <a:spcPts val="2199"/>
              </a:lnSpc>
            </a:pPr>
            <a:r>
              <a:rPr lang="en-US" sz="1999" dirty="0">
                <a:solidFill>
                  <a:srgbClr val="544036"/>
                </a:solidFill>
                <a:latin typeface="Montserrat Bold"/>
              </a:rPr>
              <a:t>ALFREDO TORRES</a:t>
            </a:r>
          </a:p>
        </p:txBody>
      </p:sp>
      <p:sp>
        <p:nvSpPr>
          <p:cNvPr id="5" name="TextBox 5"/>
          <p:cNvSpPr txBox="1"/>
          <p:nvPr/>
        </p:nvSpPr>
        <p:spPr>
          <a:xfrm>
            <a:off x="1095375" y="5229238"/>
            <a:ext cx="9491169" cy="3165386"/>
          </a:xfrm>
          <a:prstGeom prst="rect">
            <a:avLst/>
          </a:prstGeom>
        </p:spPr>
        <p:txBody>
          <a:bodyPr lIns="0" tIns="0" rIns="0" bIns="0" rtlCol="0" anchor="t">
            <a:spAutoFit/>
          </a:bodyPr>
          <a:lstStyle/>
          <a:p>
            <a:pPr marL="0" lvl="0" indent="0">
              <a:lnSpc>
                <a:spcPts val="6042"/>
              </a:lnSpc>
            </a:pPr>
            <a:r>
              <a:rPr lang="en-US" sz="5492" dirty="0">
                <a:solidFill>
                  <a:srgbClr val="544036"/>
                </a:solidFill>
                <a:latin typeface="+mj-lt"/>
              </a:rPr>
              <a:t>Expressing gratitude for your hard work the company this year. Thank you!</a:t>
            </a:r>
          </a:p>
        </p:txBody>
      </p:sp>
      <p:sp>
        <p:nvSpPr>
          <p:cNvPr id="6" name="TextBox 6"/>
          <p:cNvSpPr txBox="1"/>
          <p:nvPr/>
        </p:nvSpPr>
        <p:spPr>
          <a:xfrm>
            <a:off x="1095375" y="8860334"/>
            <a:ext cx="7230635" cy="268600"/>
          </a:xfrm>
          <a:prstGeom prst="rect">
            <a:avLst/>
          </a:prstGeom>
        </p:spPr>
        <p:txBody>
          <a:bodyPr lIns="0" tIns="0" rIns="0" bIns="0" rtlCol="0" anchor="t">
            <a:spAutoFit/>
          </a:bodyPr>
          <a:lstStyle/>
          <a:p>
            <a:pPr marL="0" lvl="0" indent="0">
              <a:lnSpc>
                <a:spcPts val="2160"/>
              </a:lnSpc>
            </a:pPr>
            <a:r>
              <a:rPr lang="en-US" sz="1800" dirty="0" err="1">
                <a:solidFill>
                  <a:srgbClr val="544036"/>
                </a:solidFill>
              </a:rPr>
              <a:t>Borcelle</a:t>
            </a:r>
            <a:r>
              <a:rPr lang="en-US" sz="1800" dirty="0">
                <a:solidFill>
                  <a:srgbClr val="544036"/>
                </a:solidFill>
              </a:rPr>
              <a:t> company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Freeform 2"/>
          <p:cNvSpPr/>
          <p:nvPr/>
        </p:nvSpPr>
        <p:spPr>
          <a:xfrm>
            <a:off x="12213771" y="0"/>
            <a:ext cx="6074229" cy="10287000"/>
          </a:xfrm>
          <a:custGeom>
            <a:avLst/>
            <a:gdLst/>
            <a:ahLst/>
            <a:cxnLst/>
            <a:rect l="l" t="t" r="r" b="b"/>
            <a:pathLst>
              <a:path w="6074229" h="10287000">
                <a:moveTo>
                  <a:pt x="0" y="0"/>
                </a:moveTo>
                <a:lnTo>
                  <a:pt x="6074229" y="0"/>
                </a:lnTo>
                <a:lnTo>
                  <a:pt x="6074229" y="10287000"/>
                </a:lnTo>
                <a:lnTo>
                  <a:pt x="0" y="10287000"/>
                </a:lnTo>
                <a:lnTo>
                  <a:pt x="0" y="0"/>
                </a:lnTo>
                <a:close/>
              </a:path>
            </a:pathLst>
          </a:custGeom>
          <a:blipFill>
            <a:blip r:embed="rId2"/>
            <a:stretch>
              <a:fillRect l="-6416" r="-6416"/>
            </a:stretch>
          </a:blipFill>
        </p:spPr>
      </p:sp>
      <p:grpSp>
        <p:nvGrpSpPr>
          <p:cNvPr id="3" name="Group 3"/>
          <p:cNvGrpSpPr/>
          <p:nvPr/>
        </p:nvGrpSpPr>
        <p:grpSpPr>
          <a:xfrm>
            <a:off x="6106886" y="-169694"/>
            <a:ext cx="6106886" cy="10740118"/>
            <a:chOff x="0" y="0"/>
            <a:chExt cx="2065786" cy="3633077"/>
          </a:xfrm>
        </p:grpSpPr>
        <p:sp>
          <p:nvSpPr>
            <p:cNvPr id="4" name="Freeform 4"/>
            <p:cNvSpPr/>
            <p:nvPr/>
          </p:nvSpPr>
          <p:spPr>
            <a:xfrm>
              <a:off x="0" y="0"/>
              <a:ext cx="2065786" cy="3633077"/>
            </a:xfrm>
            <a:custGeom>
              <a:avLst/>
              <a:gdLst/>
              <a:ahLst/>
              <a:cxnLst/>
              <a:rect l="l" t="t" r="r" b="b"/>
              <a:pathLst>
                <a:path w="2065786" h="3633077">
                  <a:moveTo>
                    <a:pt x="0" y="0"/>
                  </a:moveTo>
                  <a:lnTo>
                    <a:pt x="2065786" y="0"/>
                  </a:lnTo>
                  <a:lnTo>
                    <a:pt x="2065786" y="3633077"/>
                  </a:lnTo>
                  <a:lnTo>
                    <a:pt x="0" y="3633077"/>
                  </a:lnTo>
                  <a:close/>
                </a:path>
              </a:pathLst>
            </a:custGeom>
            <a:solidFill>
              <a:srgbClr val="B59C8F">
                <a:alpha val="19608"/>
              </a:srgbClr>
            </a:solidFill>
          </p:spPr>
        </p:sp>
      </p:grpSp>
      <p:sp>
        <p:nvSpPr>
          <p:cNvPr id="5" name="TextBox 5"/>
          <p:cNvSpPr txBox="1"/>
          <p:nvPr/>
        </p:nvSpPr>
        <p:spPr>
          <a:xfrm>
            <a:off x="7105833" y="2284403"/>
            <a:ext cx="4108992" cy="727710"/>
          </a:xfrm>
          <a:prstGeom prst="rect">
            <a:avLst/>
          </a:prstGeom>
        </p:spPr>
        <p:txBody>
          <a:bodyPr lIns="0" tIns="0" rIns="0" bIns="0" rtlCol="0" anchor="t">
            <a:spAutoFit/>
          </a:bodyPr>
          <a:lstStyle/>
          <a:p>
            <a:pPr marL="0" lvl="0" indent="0" algn="ctr">
              <a:lnSpc>
                <a:spcPts val="2940"/>
              </a:lnSpc>
              <a:spcBef>
                <a:spcPct val="0"/>
              </a:spcBef>
            </a:pPr>
            <a:r>
              <a:rPr lang="en-US" sz="2100" dirty="0">
                <a:solidFill>
                  <a:srgbClr val="544036"/>
                </a:solidFill>
                <a:latin typeface="Montserrat SemiBold" pitchFamily="2" charset="0"/>
              </a:rPr>
              <a:t>The mission is to be an excellent company</a:t>
            </a:r>
          </a:p>
        </p:txBody>
      </p:sp>
      <p:sp>
        <p:nvSpPr>
          <p:cNvPr id="6" name="TextBox 6"/>
          <p:cNvSpPr txBox="1"/>
          <p:nvPr/>
        </p:nvSpPr>
        <p:spPr>
          <a:xfrm>
            <a:off x="7105833" y="1464129"/>
            <a:ext cx="4108992" cy="537845"/>
          </a:xfrm>
          <a:prstGeom prst="rect">
            <a:avLst/>
          </a:prstGeom>
        </p:spPr>
        <p:txBody>
          <a:bodyPr lIns="0" tIns="0" rIns="0" bIns="0" rtlCol="0" anchor="t">
            <a:spAutoFit/>
          </a:bodyPr>
          <a:lstStyle/>
          <a:p>
            <a:pPr marL="0" lvl="0" indent="0" algn="ctr">
              <a:lnSpc>
                <a:spcPts val="4480"/>
              </a:lnSpc>
              <a:spcBef>
                <a:spcPct val="0"/>
              </a:spcBef>
            </a:pPr>
            <a:r>
              <a:rPr lang="en-US" sz="3200" dirty="0">
                <a:solidFill>
                  <a:srgbClr val="544036"/>
                </a:solidFill>
                <a:latin typeface="+mj-lt"/>
              </a:rPr>
              <a:t>MISSION</a:t>
            </a:r>
          </a:p>
        </p:txBody>
      </p:sp>
      <p:sp>
        <p:nvSpPr>
          <p:cNvPr id="7" name="TextBox 7"/>
          <p:cNvSpPr txBox="1"/>
          <p:nvPr/>
        </p:nvSpPr>
        <p:spPr>
          <a:xfrm>
            <a:off x="7105833" y="5162265"/>
            <a:ext cx="4108992" cy="727710"/>
          </a:xfrm>
          <a:prstGeom prst="rect">
            <a:avLst/>
          </a:prstGeom>
        </p:spPr>
        <p:txBody>
          <a:bodyPr lIns="0" tIns="0" rIns="0" bIns="0" rtlCol="0" anchor="t">
            <a:spAutoFit/>
          </a:bodyPr>
          <a:lstStyle/>
          <a:p>
            <a:pPr algn="ctr">
              <a:lnSpc>
                <a:spcPts val="2940"/>
              </a:lnSpc>
            </a:pPr>
            <a:r>
              <a:rPr lang="en-US" sz="2100">
                <a:solidFill>
                  <a:srgbClr val="544036"/>
                </a:solidFill>
                <a:latin typeface="Montserrat SemiBold" pitchFamily="2" charset="0"/>
              </a:rPr>
              <a:t>The vision of the company</a:t>
            </a:r>
          </a:p>
          <a:p>
            <a:pPr marL="0" lvl="0" indent="0" algn="ctr">
              <a:lnSpc>
                <a:spcPts val="2940"/>
              </a:lnSpc>
              <a:spcBef>
                <a:spcPct val="0"/>
              </a:spcBef>
            </a:pPr>
            <a:endParaRPr lang="en-US" sz="2100">
              <a:solidFill>
                <a:srgbClr val="544036"/>
              </a:solidFill>
              <a:latin typeface="Montserrat SemiBold" pitchFamily="2" charset="0"/>
            </a:endParaRPr>
          </a:p>
        </p:txBody>
      </p:sp>
      <p:sp>
        <p:nvSpPr>
          <p:cNvPr id="8" name="TextBox 8"/>
          <p:cNvSpPr txBox="1"/>
          <p:nvPr/>
        </p:nvSpPr>
        <p:spPr>
          <a:xfrm>
            <a:off x="7105833" y="4341991"/>
            <a:ext cx="4108992" cy="537845"/>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544036"/>
                </a:solidFill>
                <a:latin typeface="+mj-lt"/>
              </a:rPr>
              <a:t>VISION</a:t>
            </a:r>
          </a:p>
        </p:txBody>
      </p:sp>
      <p:sp>
        <p:nvSpPr>
          <p:cNvPr id="9" name="TextBox 9"/>
          <p:cNvSpPr txBox="1"/>
          <p:nvPr/>
        </p:nvSpPr>
        <p:spPr>
          <a:xfrm>
            <a:off x="7105833" y="7958533"/>
            <a:ext cx="4108992" cy="727710"/>
          </a:xfrm>
          <a:prstGeom prst="rect">
            <a:avLst/>
          </a:prstGeom>
        </p:spPr>
        <p:txBody>
          <a:bodyPr lIns="0" tIns="0" rIns="0" bIns="0" rtlCol="0" anchor="t">
            <a:spAutoFit/>
          </a:bodyPr>
          <a:lstStyle/>
          <a:p>
            <a:pPr marL="0" lvl="0" indent="0" algn="ctr">
              <a:lnSpc>
                <a:spcPts val="2940"/>
              </a:lnSpc>
              <a:spcBef>
                <a:spcPct val="0"/>
              </a:spcBef>
            </a:pPr>
            <a:r>
              <a:rPr lang="en-US" sz="2100">
                <a:solidFill>
                  <a:srgbClr val="544036"/>
                </a:solidFill>
                <a:latin typeface="Montserrat SemiBold" pitchFamily="2" charset="0"/>
              </a:rPr>
              <a:t>Our values are transparency and efficiency.</a:t>
            </a:r>
          </a:p>
        </p:txBody>
      </p:sp>
      <p:sp>
        <p:nvSpPr>
          <p:cNvPr id="10" name="TextBox 10"/>
          <p:cNvSpPr txBox="1"/>
          <p:nvPr/>
        </p:nvSpPr>
        <p:spPr>
          <a:xfrm>
            <a:off x="7105833" y="7138259"/>
            <a:ext cx="4108992" cy="537845"/>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544036"/>
                </a:solidFill>
                <a:latin typeface="+mj-lt"/>
              </a:rPr>
              <a:t>VALUES</a:t>
            </a:r>
          </a:p>
        </p:txBody>
      </p:sp>
      <p:sp>
        <p:nvSpPr>
          <p:cNvPr id="11" name="TextBox 11"/>
          <p:cNvSpPr txBox="1"/>
          <p:nvPr/>
        </p:nvSpPr>
        <p:spPr>
          <a:xfrm>
            <a:off x="723402" y="4582169"/>
            <a:ext cx="4469581" cy="650499"/>
          </a:xfrm>
          <a:prstGeom prst="rect">
            <a:avLst/>
          </a:prstGeom>
        </p:spPr>
        <p:txBody>
          <a:bodyPr lIns="0" tIns="0" rIns="0" bIns="0" rtlCol="0" anchor="t">
            <a:spAutoFit/>
          </a:bodyPr>
          <a:lstStyle/>
          <a:p>
            <a:pPr marL="0" lvl="0" indent="0" algn="ctr">
              <a:lnSpc>
                <a:spcPts val="5527"/>
              </a:lnSpc>
              <a:spcBef>
                <a:spcPct val="0"/>
              </a:spcBef>
            </a:pPr>
            <a:r>
              <a:rPr lang="en-US" sz="3948" dirty="0">
                <a:solidFill>
                  <a:srgbClr val="544036"/>
                </a:solidFill>
                <a:latin typeface="+mj-lt"/>
              </a:rPr>
              <a:t>Our principles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7" r="-37"/>
            </a:stretch>
          </a:blipFill>
        </p:spPr>
      </p:sp>
      <p:sp>
        <p:nvSpPr>
          <p:cNvPr id="3" name="TextBox 3"/>
          <p:cNvSpPr txBox="1"/>
          <p:nvPr/>
        </p:nvSpPr>
        <p:spPr>
          <a:xfrm>
            <a:off x="2177501" y="2960411"/>
            <a:ext cx="13932998" cy="3457342"/>
          </a:xfrm>
          <a:prstGeom prst="rect">
            <a:avLst/>
          </a:prstGeom>
        </p:spPr>
        <p:txBody>
          <a:bodyPr lIns="0" tIns="0" rIns="0" bIns="0" rtlCol="0" anchor="t">
            <a:spAutoFit/>
          </a:bodyPr>
          <a:lstStyle/>
          <a:p>
            <a:pPr marL="0" lvl="0" indent="0" algn="ctr">
              <a:lnSpc>
                <a:spcPts val="8706"/>
              </a:lnSpc>
            </a:pPr>
            <a:r>
              <a:rPr lang="en-US" sz="7316" dirty="0">
                <a:solidFill>
                  <a:srgbClr val="FFFFFF"/>
                </a:solidFill>
                <a:latin typeface="+mj-lt"/>
              </a:rPr>
              <a:t>Enhanced productivity can lead to an improvement in economic growth.</a:t>
            </a:r>
          </a:p>
        </p:txBody>
      </p:sp>
      <p:sp>
        <p:nvSpPr>
          <p:cNvPr id="4" name="TextBox 4"/>
          <p:cNvSpPr txBox="1"/>
          <p:nvPr/>
        </p:nvSpPr>
        <p:spPr>
          <a:xfrm>
            <a:off x="2553127" y="8074369"/>
            <a:ext cx="13181745" cy="391739"/>
          </a:xfrm>
          <a:prstGeom prst="rect">
            <a:avLst/>
          </a:prstGeom>
        </p:spPr>
        <p:txBody>
          <a:bodyPr lIns="0" tIns="0" rIns="0" bIns="0" rtlCol="0" anchor="t">
            <a:spAutoFit/>
          </a:bodyPr>
          <a:lstStyle/>
          <a:p>
            <a:pPr marL="0" lvl="0" indent="0" algn="ctr">
              <a:lnSpc>
                <a:spcPts val="3031"/>
              </a:lnSpc>
            </a:pPr>
            <a:r>
              <a:rPr lang="en-US" sz="2659" dirty="0">
                <a:solidFill>
                  <a:srgbClr val="FFFFFF"/>
                </a:solidFill>
                <a:latin typeface="Montserrat Bold"/>
              </a:rPr>
              <a:t>JULIANA SILVA</a:t>
            </a:r>
          </a:p>
        </p:txBody>
      </p:sp>
      <p:grpSp>
        <p:nvGrpSpPr>
          <p:cNvPr id="5" name="Group 5"/>
          <p:cNvGrpSpPr/>
          <p:nvPr/>
        </p:nvGrpSpPr>
        <p:grpSpPr>
          <a:xfrm>
            <a:off x="821415" y="714261"/>
            <a:ext cx="1909293" cy="1023976"/>
            <a:chOff x="0" y="0"/>
            <a:chExt cx="2545724" cy="1365302"/>
          </a:xfrm>
        </p:grpSpPr>
        <p:sp>
          <p:nvSpPr>
            <p:cNvPr id="6" name="Freeform 6"/>
            <p:cNvSpPr/>
            <p:nvPr/>
          </p:nvSpPr>
          <p:spPr>
            <a:xfrm>
              <a:off x="0" y="0"/>
              <a:ext cx="2545724" cy="1365302"/>
            </a:xfrm>
            <a:custGeom>
              <a:avLst/>
              <a:gdLst/>
              <a:ahLst/>
              <a:cxnLst/>
              <a:rect l="l" t="t" r="r" b="b"/>
              <a:pathLst>
                <a:path w="2545724" h="1365302">
                  <a:moveTo>
                    <a:pt x="0" y="0"/>
                  </a:moveTo>
                  <a:lnTo>
                    <a:pt x="2545724" y="0"/>
                  </a:lnTo>
                  <a:lnTo>
                    <a:pt x="2545724" y="1365302"/>
                  </a:lnTo>
                  <a:lnTo>
                    <a:pt x="0" y="1365302"/>
                  </a:lnTo>
                  <a:lnTo>
                    <a:pt x="0" y="0"/>
                  </a:lnTo>
                  <a:close/>
                </a:path>
              </a:pathLst>
            </a:custGeom>
            <a:blipFill>
              <a:blip r:embed="rId3">
                <a:extLst>
                  <a:ext uri="{96DAC541-7B7A-43D3-8B79-37D633B846F1}">
                    <asvg:svgBlip xmlns:asvg="http://schemas.microsoft.com/office/drawing/2016/SVG/main" r:embed="rId4"/>
                  </a:ext>
                </a:extLst>
              </a:blip>
              <a:stretch>
                <a:fillRect t="-15430" b="-15430"/>
              </a:stretch>
            </a:blipFill>
          </p:spPr>
        </p:sp>
        <p:sp>
          <p:nvSpPr>
            <p:cNvPr id="7" name="TextBox 7"/>
            <p:cNvSpPr txBox="1"/>
            <p:nvPr/>
          </p:nvSpPr>
          <p:spPr>
            <a:xfrm>
              <a:off x="376502" y="329844"/>
              <a:ext cx="1792720" cy="627895"/>
            </a:xfrm>
            <a:prstGeom prst="rect">
              <a:avLst/>
            </a:prstGeom>
          </p:spPr>
          <p:txBody>
            <a:bodyPr lIns="0" tIns="0" rIns="0" bIns="0" rtlCol="0" anchor="t">
              <a:spAutoFit/>
            </a:bodyPr>
            <a:lstStyle/>
            <a:p>
              <a:pPr marL="0" lvl="0" indent="0" algn="ctr">
                <a:lnSpc>
                  <a:spcPts val="1747"/>
                </a:lnSpc>
              </a:pPr>
              <a:r>
                <a:rPr lang="en-US" sz="1941">
                  <a:solidFill>
                    <a:srgbClr val="FFFFFF"/>
                  </a:solidFill>
                  <a:latin typeface="Lazord Sans Serif Expanded"/>
                </a:rPr>
                <a:t>Borcelle company</a:t>
              </a:r>
            </a:p>
          </p:txBody>
        </p:sp>
      </p:grpSp>
      <p:sp>
        <p:nvSpPr>
          <p:cNvPr id="8" name="TextBox 8"/>
          <p:cNvSpPr txBox="1"/>
          <p:nvPr/>
        </p:nvSpPr>
        <p:spPr>
          <a:xfrm>
            <a:off x="12933517" y="1047750"/>
            <a:ext cx="4325783" cy="311868"/>
          </a:xfrm>
          <a:prstGeom prst="rect">
            <a:avLst/>
          </a:prstGeom>
        </p:spPr>
        <p:txBody>
          <a:bodyPr lIns="0" tIns="0" rIns="0" bIns="0" rtlCol="0" anchor="t">
            <a:spAutoFit/>
          </a:bodyPr>
          <a:lstStyle/>
          <a:p>
            <a:pPr marL="0" lvl="0" indent="0" algn="r">
              <a:lnSpc>
                <a:spcPts val="2482"/>
              </a:lnSpc>
            </a:pPr>
            <a:r>
              <a:rPr lang="en-US" sz="2177">
                <a:solidFill>
                  <a:srgbClr val="FFFFFF"/>
                </a:solidFill>
                <a:latin typeface="Montserrat Bold"/>
              </a:rPr>
              <a:t>BORCELLE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AutoShape 2"/>
          <p:cNvSpPr/>
          <p:nvPr/>
        </p:nvSpPr>
        <p:spPr>
          <a:xfrm>
            <a:off x="-592282" y="-617682"/>
            <a:ext cx="7310288" cy="11501582"/>
          </a:xfrm>
          <a:prstGeom prst="rect">
            <a:avLst/>
          </a:prstGeom>
          <a:solidFill>
            <a:srgbClr val="544036"/>
          </a:solidFill>
        </p:spPr>
      </p:sp>
      <p:grpSp>
        <p:nvGrpSpPr>
          <p:cNvPr id="3" name="Group 3"/>
          <p:cNvGrpSpPr/>
          <p:nvPr/>
        </p:nvGrpSpPr>
        <p:grpSpPr>
          <a:xfrm>
            <a:off x="1028700" y="1775340"/>
            <a:ext cx="5340119" cy="2364581"/>
            <a:chOff x="0" y="-104775"/>
            <a:chExt cx="7120159" cy="3152775"/>
          </a:xfrm>
        </p:grpSpPr>
        <p:sp>
          <p:nvSpPr>
            <p:cNvPr id="4" name="AutoShape 4"/>
            <p:cNvSpPr/>
            <p:nvPr/>
          </p:nvSpPr>
          <p:spPr>
            <a:xfrm>
              <a:off x="0" y="2854036"/>
              <a:ext cx="2770909" cy="193964"/>
            </a:xfrm>
            <a:prstGeom prst="rect">
              <a:avLst/>
            </a:prstGeom>
            <a:solidFill>
              <a:srgbClr val="F8F4F0"/>
            </a:solidFill>
          </p:spPr>
        </p:sp>
        <p:sp>
          <p:nvSpPr>
            <p:cNvPr id="5" name="TextBox 5"/>
            <p:cNvSpPr txBox="1"/>
            <p:nvPr/>
          </p:nvSpPr>
          <p:spPr>
            <a:xfrm>
              <a:off x="0" y="-104775"/>
              <a:ext cx="7120159" cy="2366631"/>
            </a:xfrm>
            <a:prstGeom prst="rect">
              <a:avLst/>
            </a:prstGeom>
          </p:spPr>
          <p:txBody>
            <a:bodyPr lIns="0" tIns="0" rIns="0" bIns="0" rtlCol="0" anchor="t">
              <a:spAutoFit/>
            </a:bodyPr>
            <a:lstStyle/>
            <a:p>
              <a:pPr marL="0" lvl="0" indent="0" algn="l">
                <a:lnSpc>
                  <a:spcPts val="7080"/>
                </a:lnSpc>
              </a:pPr>
              <a:r>
                <a:rPr lang="en-US" sz="5900" dirty="0">
                  <a:solidFill>
                    <a:srgbClr val="F8F4F0"/>
                  </a:solidFill>
                  <a:latin typeface="+mj-lt"/>
                </a:rPr>
                <a:t>The </a:t>
              </a:r>
              <a:r>
                <a:rPr lang="en-US" sz="5900" dirty="0" err="1">
                  <a:solidFill>
                    <a:srgbClr val="F8F4F0"/>
                  </a:solidFill>
                  <a:latin typeface="+mj-lt"/>
                </a:rPr>
                <a:t>hffnumbers</a:t>
              </a:r>
              <a:endParaRPr lang="en-US" sz="5900" dirty="0">
                <a:solidFill>
                  <a:srgbClr val="F8F4F0"/>
                </a:solidFill>
                <a:latin typeface="+mj-lt"/>
              </a:endParaRPr>
            </a:p>
          </p:txBody>
        </p:sp>
      </p:grpSp>
      <p:sp>
        <p:nvSpPr>
          <p:cNvPr id="6" name="AutoShape 6"/>
          <p:cNvSpPr/>
          <p:nvPr/>
        </p:nvSpPr>
        <p:spPr>
          <a:xfrm>
            <a:off x="9265972" y="3869644"/>
            <a:ext cx="9505818" cy="56877"/>
          </a:xfrm>
          <a:prstGeom prst="line">
            <a:avLst/>
          </a:prstGeom>
          <a:ln w="28575" cap="flat">
            <a:solidFill>
              <a:srgbClr val="AB6141"/>
            </a:solidFill>
            <a:prstDash val="solid"/>
            <a:headEnd type="none" w="sm" len="sm"/>
            <a:tailEnd type="none" w="sm" len="sm"/>
          </a:ln>
        </p:spPr>
      </p:sp>
      <p:sp>
        <p:nvSpPr>
          <p:cNvPr id="7" name="AutoShape 7"/>
          <p:cNvSpPr/>
          <p:nvPr/>
        </p:nvSpPr>
        <p:spPr>
          <a:xfrm>
            <a:off x="9265972" y="6360479"/>
            <a:ext cx="9505818" cy="56877"/>
          </a:xfrm>
          <a:prstGeom prst="line">
            <a:avLst/>
          </a:prstGeom>
          <a:ln w="28575" cap="flat">
            <a:solidFill>
              <a:srgbClr val="AB6141"/>
            </a:solidFill>
            <a:prstDash val="solid"/>
            <a:headEnd type="none" w="sm" len="sm"/>
            <a:tailEnd type="none" w="sm" len="sm"/>
          </a:ln>
        </p:spPr>
      </p:sp>
      <p:sp>
        <p:nvSpPr>
          <p:cNvPr id="8" name="TextBox 8"/>
          <p:cNvSpPr txBox="1"/>
          <p:nvPr/>
        </p:nvSpPr>
        <p:spPr>
          <a:xfrm>
            <a:off x="1028700" y="4618190"/>
            <a:ext cx="4398421" cy="1353185"/>
          </a:xfrm>
          <a:prstGeom prst="rect">
            <a:avLst/>
          </a:prstGeom>
        </p:spPr>
        <p:txBody>
          <a:bodyPr lIns="0" tIns="0" rIns="0" bIns="0" rtlCol="0" anchor="t">
            <a:spAutoFit/>
          </a:bodyPr>
          <a:lstStyle/>
          <a:p>
            <a:pPr marL="0" lvl="0" indent="0">
              <a:lnSpc>
                <a:spcPts val="3640"/>
              </a:lnSpc>
              <a:spcBef>
                <a:spcPct val="0"/>
              </a:spcBef>
            </a:pPr>
            <a:r>
              <a:rPr lang="en-US" sz="2600">
                <a:solidFill>
                  <a:srgbClr val="F8F4F0"/>
                </a:solidFill>
                <a:latin typeface="Montserrat"/>
              </a:rPr>
              <a:t>Report and analysis of company numbers throughout the year.</a:t>
            </a:r>
          </a:p>
        </p:txBody>
      </p:sp>
      <p:sp>
        <p:nvSpPr>
          <p:cNvPr id="9" name="TextBox 9"/>
          <p:cNvSpPr txBox="1"/>
          <p:nvPr/>
        </p:nvSpPr>
        <p:spPr>
          <a:xfrm>
            <a:off x="9608549" y="1754070"/>
            <a:ext cx="3151670" cy="1370888"/>
          </a:xfrm>
          <a:prstGeom prst="rect">
            <a:avLst/>
          </a:prstGeom>
        </p:spPr>
        <p:txBody>
          <a:bodyPr lIns="0" tIns="0" rIns="0" bIns="0" rtlCol="0" anchor="t">
            <a:spAutoFit/>
          </a:bodyPr>
          <a:lstStyle/>
          <a:p>
            <a:pPr>
              <a:lnSpc>
                <a:spcPts val="11608"/>
              </a:lnSpc>
              <a:spcBef>
                <a:spcPct val="0"/>
              </a:spcBef>
            </a:pPr>
            <a:r>
              <a:rPr lang="en-US" sz="8291" dirty="0">
                <a:solidFill>
                  <a:srgbClr val="544036"/>
                </a:solidFill>
                <a:latin typeface="+mj-lt"/>
              </a:rPr>
              <a:t>85%</a:t>
            </a:r>
          </a:p>
        </p:txBody>
      </p:sp>
      <p:sp>
        <p:nvSpPr>
          <p:cNvPr id="10" name="TextBox 10"/>
          <p:cNvSpPr txBox="1"/>
          <p:nvPr/>
        </p:nvSpPr>
        <p:spPr>
          <a:xfrm>
            <a:off x="9608549" y="4200216"/>
            <a:ext cx="3151670" cy="1370888"/>
          </a:xfrm>
          <a:prstGeom prst="rect">
            <a:avLst/>
          </a:prstGeom>
        </p:spPr>
        <p:txBody>
          <a:bodyPr lIns="0" tIns="0" rIns="0" bIns="0" rtlCol="0" anchor="t">
            <a:spAutoFit/>
          </a:bodyPr>
          <a:lstStyle/>
          <a:p>
            <a:pPr>
              <a:lnSpc>
                <a:spcPts val="11608"/>
              </a:lnSpc>
              <a:spcBef>
                <a:spcPct val="0"/>
              </a:spcBef>
            </a:pPr>
            <a:r>
              <a:rPr lang="en-US" sz="8291">
                <a:solidFill>
                  <a:srgbClr val="544036"/>
                </a:solidFill>
                <a:latin typeface="+mj-lt"/>
              </a:rPr>
              <a:t>57</a:t>
            </a:r>
          </a:p>
        </p:txBody>
      </p:sp>
      <p:sp>
        <p:nvSpPr>
          <p:cNvPr id="11" name="TextBox 11"/>
          <p:cNvSpPr txBox="1"/>
          <p:nvPr/>
        </p:nvSpPr>
        <p:spPr>
          <a:xfrm>
            <a:off x="9608549" y="6603725"/>
            <a:ext cx="3151670" cy="1370888"/>
          </a:xfrm>
          <a:prstGeom prst="rect">
            <a:avLst/>
          </a:prstGeom>
        </p:spPr>
        <p:txBody>
          <a:bodyPr lIns="0" tIns="0" rIns="0" bIns="0" rtlCol="0" anchor="t">
            <a:spAutoFit/>
          </a:bodyPr>
          <a:lstStyle/>
          <a:p>
            <a:pPr>
              <a:lnSpc>
                <a:spcPts val="11608"/>
              </a:lnSpc>
              <a:spcBef>
                <a:spcPct val="0"/>
              </a:spcBef>
            </a:pPr>
            <a:r>
              <a:rPr lang="en-US" sz="8291">
                <a:solidFill>
                  <a:srgbClr val="544036"/>
                </a:solidFill>
                <a:latin typeface="+mj-lt"/>
              </a:rPr>
              <a:t>12</a:t>
            </a:r>
          </a:p>
        </p:txBody>
      </p:sp>
      <p:sp>
        <p:nvSpPr>
          <p:cNvPr id="12" name="TextBox 12"/>
          <p:cNvSpPr txBox="1"/>
          <p:nvPr/>
        </p:nvSpPr>
        <p:spPr>
          <a:xfrm>
            <a:off x="12698936" y="2482571"/>
            <a:ext cx="4361992" cy="726899"/>
          </a:xfrm>
          <a:prstGeom prst="rect">
            <a:avLst/>
          </a:prstGeom>
        </p:spPr>
        <p:txBody>
          <a:bodyPr lIns="0" tIns="0" rIns="0" bIns="0" rtlCol="0" anchor="t">
            <a:spAutoFit/>
          </a:bodyPr>
          <a:lstStyle/>
          <a:p>
            <a:pPr>
              <a:lnSpc>
                <a:spcPts val="2984"/>
              </a:lnSpc>
              <a:spcBef>
                <a:spcPct val="0"/>
              </a:spcBef>
            </a:pPr>
            <a:r>
              <a:rPr lang="en-US" sz="2131" dirty="0">
                <a:solidFill>
                  <a:srgbClr val="000000"/>
                </a:solidFill>
                <a:latin typeface="Montserrat"/>
              </a:rPr>
              <a:t>Sales increased in the last year of the market.</a:t>
            </a:r>
          </a:p>
        </p:txBody>
      </p:sp>
      <p:sp>
        <p:nvSpPr>
          <p:cNvPr id="13" name="TextBox 13"/>
          <p:cNvSpPr txBox="1"/>
          <p:nvPr/>
        </p:nvSpPr>
        <p:spPr>
          <a:xfrm>
            <a:off x="12698936" y="4993587"/>
            <a:ext cx="4361992" cy="355424"/>
          </a:xfrm>
          <a:prstGeom prst="rect">
            <a:avLst/>
          </a:prstGeom>
        </p:spPr>
        <p:txBody>
          <a:bodyPr lIns="0" tIns="0" rIns="0" bIns="0" rtlCol="0" anchor="t">
            <a:spAutoFit/>
          </a:bodyPr>
          <a:lstStyle/>
          <a:p>
            <a:pPr>
              <a:lnSpc>
                <a:spcPts val="2984"/>
              </a:lnSpc>
              <a:spcBef>
                <a:spcPct val="0"/>
              </a:spcBef>
            </a:pPr>
            <a:r>
              <a:rPr lang="en-US" sz="2131">
                <a:solidFill>
                  <a:srgbClr val="000000"/>
                </a:solidFill>
                <a:latin typeface="Montserrat"/>
              </a:rPr>
              <a:t>New job positions</a:t>
            </a:r>
          </a:p>
        </p:txBody>
      </p:sp>
      <p:sp>
        <p:nvSpPr>
          <p:cNvPr id="14" name="TextBox 14"/>
          <p:cNvSpPr txBox="1"/>
          <p:nvPr/>
        </p:nvSpPr>
        <p:spPr>
          <a:xfrm>
            <a:off x="12698936" y="7370036"/>
            <a:ext cx="4361992" cy="726899"/>
          </a:xfrm>
          <a:prstGeom prst="rect">
            <a:avLst/>
          </a:prstGeom>
        </p:spPr>
        <p:txBody>
          <a:bodyPr lIns="0" tIns="0" rIns="0" bIns="0" rtlCol="0" anchor="t">
            <a:spAutoFit/>
          </a:bodyPr>
          <a:lstStyle/>
          <a:p>
            <a:pPr>
              <a:lnSpc>
                <a:spcPts val="2984"/>
              </a:lnSpc>
              <a:spcBef>
                <a:spcPct val="0"/>
              </a:spcBef>
            </a:pPr>
            <a:r>
              <a:rPr lang="en-US" sz="2131">
                <a:solidFill>
                  <a:srgbClr val="000000"/>
                </a:solidFill>
                <a:latin typeface="Montserrat"/>
              </a:rPr>
              <a:t>Money raised for business improvements</a:t>
            </a:r>
          </a:p>
        </p:txBody>
      </p:sp>
      <p:sp>
        <p:nvSpPr>
          <p:cNvPr id="15" name="TextBox 15"/>
          <p:cNvSpPr txBox="1"/>
          <p:nvPr/>
        </p:nvSpPr>
        <p:spPr>
          <a:xfrm>
            <a:off x="12698936" y="2020770"/>
            <a:ext cx="3473814" cy="341905"/>
          </a:xfrm>
          <a:prstGeom prst="rect">
            <a:avLst/>
          </a:prstGeom>
        </p:spPr>
        <p:txBody>
          <a:bodyPr lIns="0" tIns="0" rIns="0" bIns="0" rtlCol="0" anchor="t">
            <a:spAutoFit/>
          </a:bodyPr>
          <a:lstStyle/>
          <a:p>
            <a:pPr>
              <a:lnSpc>
                <a:spcPts val="2816"/>
              </a:lnSpc>
            </a:pPr>
            <a:r>
              <a:rPr lang="en-US" sz="1902" spc="154">
                <a:solidFill>
                  <a:srgbClr val="B4583C"/>
                </a:solidFill>
                <a:latin typeface="Montserrat SemiBold" pitchFamily="2" charset="0"/>
              </a:rPr>
              <a:t>SALES</a:t>
            </a:r>
          </a:p>
        </p:txBody>
      </p:sp>
      <p:sp>
        <p:nvSpPr>
          <p:cNvPr id="16" name="TextBox 16"/>
          <p:cNvSpPr txBox="1"/>
          <p:nvPr/>
        </p:nvSpPr>
        <p:spPr>
          <a:xfrm>
            <a:off x="12698936" y="4549548"/>
            <a:ext cx="3473814" cy="341905"/>
          </a:xfrm>
          <a:prstGeom prst="rect">
            <a:avLst/>
          </a:prstGeom>
        </p:spPr>
        <p:txBody>
          <a:bodyPr lIns="0" tIns="0" rIns="0" bIns="0" rtlCol="0" anchor="t">
            <a:spAutoFit/>
          </a:bodyPr>
          <a:lstStyle/>
          <a:p>
            <a:pPr>
              <a:lnSpc>
                <a:spcPts val="2816"/>
              </a:lnSpc>
            </a:pPr>
            <a:r>
              <a:rPr lang="en-US" sz="1902" spc="154">
                <a:solidFill>
                  <a:srgbClr val="B4583C"/>
                </a:solidFill>
                <a:latin typeface="Montserrat SemiBold" pitchFamily="2" charset="0"/>
              </a:rPr>
              <a:t>PEOPLE</a:t>
            </a:r>
          </a:p>
        </p:txBody>
      </p:sp>
      <p:sp>
        <p:nvSpPr>
          <p:cNvPr id="17" name="TextBox 17"/>
          <p:cNvSpPr txBox="1"/>
          <p:nvPr/>
        </p:nvSpPr>
        <p:spPr>
          <a:xfrm>
            <a:off x="12698936" y="6899000"/>
            <a:ext cx="3473814" cy="341905"/>
          </a:xfrm>
          <a:prstGeom prst="rect">
            <a:avLst/>
          </a:prstGeom>
        </p:spPr>
        <p:txBody>
          <a:bodyPr lIns="0" tIns="0" rIns="0" bIns="0" rtlCol="0" anchor="t">
            <a:spAutoFit/>
          </a:bodyPr>
          <a:lstStyle/>
          <a:p>
            <a:pPr>
              <a:lnSpc>
                <a:spcPts val="2816"/>
              </a:lnSpc>
            </a:pPr>
            <a:r>
              <a:rPr lang="en-US" sz="1902" spc="154">
                <a:solidFill>
                  <a:srgbClr val="B4583C"/>
                </a:solidFill>
                <a:latin typeface="Montserrat SemiBold" pitchFamily="2" charset="0"/>
              </a:rPr>
              <a:t>MONEY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Freeform 2"/>
          <p:cNvSpPr/>
          <p:nvPr/>
        </p:nvSpPr>
        <p:spPr>
          <a:xfrm>
            <a:off x="1235232" y="3941318"/>
            <a:ext cx="4711305" cy="2858234"/>
          </a:xfrm>
          <a:custGeom>
            <a:avLst/>
            <a:gdLst/>
            <a:ahLst/>
            <a:cxnLst/>
            <a:rect l="l" t="t" r="r" b="b"/>
            <a:pathLst>
              <a:path w="4711305" h="2858234">
                <a:moveTo>
                  <a:pt x="0" y="0"/>
                </a:moveTo>
                <a:lnTo>
                  <a:pt x="4711305" y="0"/>
                </a:lnTo>
                <a:lnTo>
                  <a:pt x="4711305" y="2858233"/>
                </a:lnTo>
                <a:lnTo>
                  <a:pt x="0" y="2858233"/>
                </a:lnTo>
                <a:lnTo>
                  <a:pt x="0" y="0"/>
                </a:lnTo>
                <a:close/>
              </a:path>
            </a:pathLst>
          </a:custGeom>
          <a:blipFill>
            <a:blip r:embed="rId2"/>
            <a:stretch>
              <a:fillRect t="-73701" b="-73701"/>
            </a:stretch>
          </a:blipFill>
        </p:spPr>
      </p:sp>
      <p:sp>
        <p:nvSpPr>
          <p:cNvPr id="3" name="Freeform 3"/>
          <p:cNvSpPr/>
          <p:nvPr/>
        </p:nvSpPr>
        <p:spPr>
          <a:xfrm>
            <a:off x="6788348" y="3941318"/>
            <a:ext cx="4711305" cy="2858234"/>
          </a:xfrm>
          <a:custGeom>
            <a:avLst/>
            <a:gdLst/>
            <a:ahLst/>
            <a:cxnLst/>
            <a:rect l="l" t="t" r="r" b="b"/>
            <a:pathLst>
              <a:path w="4711305" h="2858234">
                <a:moveTo>
                  <a:pt x="0" y="0"/>
                </a:moveTo>
                <a:lnTo>
                  <a:pt x="4711304" y="0"/>
                </a:lnTo>
                <a:lnTo>
                  <a:pt x="4711304" y="2858233"/>
                </a:lnTo>
                <a:lnTo>
                  <a:pt x="0" y="2858233"/>
                </a:lnTo>
                <a:lnTo>
                  <a:pt x="0" y="0"/>
                </a:lnTo>
                <a:close/>
              </a:path>
            </a:pathLst>
          </a:custGeom>
          <a:blipFill>
            <a:blip r:embed="rId3"/>
            <a:stretch>
              <a:fillRect t="-73701" b="-73701"/>
            </a:stretch>
          </a:blipFill>
        </p:spPr>
      </p:sp>
      <p:sp>
        <p:nvSpPr>
          <p:cNvPr id="4" name="Freeform 4"/>
          <p:cNvSpPr/>
          <p:nvPr/>
        </p:nvSpPr>
        <p:spPr>
          <a:xfrm>
            <a:off x="12341463" y="3941318"/>
            <a:ext cx="4711305" cy="2858234"/>
          </a:xfrm>
          <a:custGeom>
            <a:avLst/>
            <a:gdLst/>
            <a:ahLst/>
            <a:cxnLst/>
            <a:rect l="l" t="t" r="r" b="b"/>
            <a:pathLst>
              <a:path w="4711305" h="2858234">
                <a:moveTo>
                  <a:pt x="0" y="0"/>
                </a:moveTo>
                <a:lnTo>
                  <a:pt x="4711305" y="0"/>
                </a:lnTo>
                <a:lnTo>
                  <a:pt x="4711305" y="2858233"/>
                </a:lnTo>
                <a:lnTo>
                  <a:pt x="0" y="2858233"/>
                </a:lnTo>
                <a:lnTo>
                  <a:pt x="0" y="0"/>
                </a:lnTo>
                <a:close/>
              </a:path>
            </a:pathLst>
          </a:custGeom>
          <a:blipFill>
            <a:blip r:embed="rId4"/>
            <a:stretch>
              <a:fillRect t="-4909" b="-4909"/>
            </a:stretch>
          </a:blipFill>
        </p:spPr>
      </p:sp>
      <p:sp>
        <p:nvSpPr>
          <p:cNvPr id="5" name="TextBox 5"/>
          <p:cNvSpPr txBox="1"/>
          <p:nvPr/>
        </p:nvSpPr>
        <p:spPr>
          <a:xfrm>
            <a:off x="12341463" y="7307828"/>
            <a:ext cx="4711305" cy="369045"/>
          </a:xfrm>
          <a:prstGeom prst="rect">
            <a:avLst/>
          </a:prstGeom>
        </p:spPr>
        <p:txBody>
          <a:bodyPr lIns="0" tIns="0" rIns="0" bIns="0" rtlCol="0" anchor="t">
            <a:spAutoFit/>
          </a:bodyPr>
          <a:lstStyle/>
          <a:p>
            <a:pPr marL="0" lvl="0" indent="0">
              <a:lnSpc>
                <a:spcPts val="3069"/>
              </a:lnSpc>
              <a:spcBef>
                <a:spcPct val="0"/>
              </a:spcBef>
            </a:pPr>
            <a:r>
              <a:rPr lang="en-US" sz="2046">
                <a:solidFill>
                  <a:srgbClr val="544036"/>
                </a:solidFill>
                <a:latin typeface="Montserrat Bold"/>
              </a:rPr>
              <a:t>SALES</a:t>
            </a:r>
          </a:p>
        </p:txBody>
      </p:sp>
      <p:sp>
        <p:nvSpPr>
          <p:cNvPr id="6" name="TextBox 6"/>
          <p:cNvSpPr txBox="1"/>
          <p:nvPr/>
        </p:nvSpPr>
        <p:spPr>
          <a:xfrm>
            <a:off x="12341463" y="7916502"/>
            <a:ext cx="4711305" cy="758914"/>
          </a:xfrm>
          <a:prstGeom prst="rect">
            <a:avLst/>
          </a:prstGeom>
        </p:spPr>
        <p:txBody>
          <a:bodyPr lIns="0" tIns="0" rIns="0" bIns="0" rtlCol="0" anchor="t">
            <a:spAutoFit/>
          </a:bodyPr>
          <a:lstStyle/>
          <a:p>
            <a:pPr marL="0" lvl="0" indent="0">
              <a:lnSpc>
                <a:spcPts val="3069"/>
              </a:lnSpc>
              <a:spcBef>
                <a:spcPct val="0"/>
              </a:spcBef>
            </a:pPr>
            <a:r>
              <a:rPr lang="en-US" sz="2046">
                <a:solidFill>
                  <a:srgbClr val="544036"/>
                </a:solidFill>
                <a:latin typeface="Montserrat"/>
              </a:rPr>
              <a:t>The company's commercial proposals.</a:t>
            </a:r>
          </a:p>
        </p:txBody>
      </p:sp>
      <p:sp>
        <p:nvSpPr>
          <p:cNvPr id="7" name="TextBox 7"/>
          <p:cNvSpPr txBox="1"/>
          <p:nvPr/>
        </p:nvSpPr>
        <p:spPr>
          <a:xfrm>
            <a:off x="6788348" y="7307828"/>
            <a:ext cx="4711305" cy="369045"/>
          </a:xfrm>
          <a:prstGeom prst="rect">
            <a:avLst/>
          </a:prstGeom>
        </p:spPr>
        <p:txBody>
          <a:bodyPr lIns="0" tIns="0" rIns="0" bIns="0" rtlCol="0" anchor="t">
            <a:spAutoFit/>
          </a:bodyPr>
          <a:lstStyle/>
          <a:p>
            <a:pPr marL="0" lvl="0" indent="0">
              <a:lnSpc>
                <a:spcPts val="3069"/>
              </a:lnSpc>
              <a:spcBef>
                <a:spcPct val="0"/>
              </a:spcBef>
            </a:pPr>
            <a:r>
              <a:rPr lang="en-US" sz="2046">
                <a:solidFill>
                  <a:srgbClr val="544036"/>
                </a:solidFill>
                <a:latin typeface="Montserrat Bold"/>
              </a:rPr>
              <a:t>MARKETING DIGITAL</a:t>
            </a:r>
          </a:p>
        </p:txBody>
      </p:sp>
      <p:sp>
        <p:nvSpPr>
          <p:cNvPr id="8" name="TextBox 8"/>
          <p:cNvSpPr txBox="1"/>
          <p:nvPr/>
        </p:nvSpPr>
        <p:spPr>
          <a:xfrm>
            <a:off x="6788348" y="7916502"/>
            <a:ext cx="4711305" cy="758914"/>
          </a:xfrm>
          <a:prstGeom prst="rect">
            <a:avLst/>
          </a:prstGeom>
        </p:spPr>
        <p:txBody>
          <a:bodyPr lIns="0" tIns="0" rIns="0" bIns="0" rtlCol="0" anchor="t">
            <a:spAutoFit/>
          </a:bodyPr>
          <a:lstStyle/>
          <a:p>
            <a:pPr marL="0" lvl="0" indent="0">
              <a:lnSpc>
                <a:spcPts val="3069"/>
              </a:lnSpc>
              <a:spcBef>
                <a:spcPct val="0"/>
              </a:spcBef>
            </a:pPr>
            <a:r>
              <a:rPr lang="en-US" sz="2046">
                <a:solidFill>
                  <a:srgbClr val="544036"/>
                </a:solidFill>
                <a:latin typeface="Montserrat"/>
              </a:rPr>
              <a:t>The company's commercial proposals.</a:t>
            </a:r>
          </a:p>
        </p:txBody>
      </p:sp>
      <p:sp>
        <p:nvSpPr>
          <p:cNvPr id="9" name="TextBox 9"/>
          <p:cNvSpPr txBox="1"/>
          <p:nvPr/>
        </p:nvSpPr>
        <p:spPr>
          <a:xfrm>
            <a:off x="1235232" y="7307828"/>
            <a:ext cx="4711305" cy="369045"/>
          </a:xfrm>
          <a:prstGeom prst="rect">
            <a:avLst/>
          </a:prstGeom>
        </p:spPr>
        <p:txBody>
          <a:bodyPr lIns="0" tIns="0" rIns="0" bIns="0" rtlCol="0" anchor="t">
            <a:spAutoFit/>
          </a:bodyPr>
          <a:lstStyle/>
          <a:p>
            <a:pPr marL="0" lvl="0" indent="0">
              <a:lnSpc>
                <a:spcPts val="3069"/>
              </a:lnSpc>
              <a:spcBef>
                <a:spcPct val="0"/>
              </a:spcBef>
            </a:pPr>
            <a:r>
              <a:rPr lang="en-US" sz="2046">
                <a:solidFill>
                  <a:srgbClr val="544036"/>
                </a:solidFill>
                <a:latin typeface="Montserrat Bold"/>
              </a:rPr>
              <a:t>GRAPHIC DESIGN</a:t>
            </a:r>
          </a:p>
        </p:txBody>
      </p:sp>
      <p:sp>
        <p:nvSpPr>
          <p:cNvPr id="10" name="TextBox 10"/>
          <p:cNvSpPr txBox="1"/>
          <p:nvPr/>
        </p:nvSpPr>
        <p:spPr>
          <a:xfrm>
            <a:off x="1235232" y="7916502"/>
            <a:ext cx="4711305" cy="758914"/>
          </a:xfrm>
          <a:prstGeom prst="rect">
            <a:avLst/>
          </a:prstGeom>
        </p:spPr>
        <p:txBody>
          <a:bodyPr lIns="0" tIns="0" rIns="0" bIns="0" rtlCol="0" anchor="t">
            <a:spAutoFit/>
          </a:bodyPr>
          <a:lstStyle/>
          <a:p>
            <a:pPr marL="0" lvl="0" indent="0">
              <a:lnSpc>
                <a:spcPts val="3069"/>
              </a:lnSpc>
              <a:spcBef>
                <a:spcPct val="0"/>
              </a:spcBef>
            </a:pPr>
            <a:r>
              <a:rPr lang="en-US" sz="2046">
                <a:solidFill>
                  <a:srgbClr val="544036"/>
                </a:solidFill>
                <a:latin typeface="Montserrat"/>
              </a:rPr>
              <a:t>The company's commercial proposals.</a:t>
            </a:r>
          </a:p>
        </p:txBody>
      </p:sp>
      <p:grpSp>
        <p:nvGrpSpPr>
          <p:cNvPr id="11" name="Group 11"/>
          <p:cNvGrpSpPr/>
          <p:nvPr/>
        </p:nvGrpSpPr>
        <p:grpSpPr>
          <a:xfrm>
            <a:off x="1235232" y="1054248"/>
            <a:ext cx="13152839" cy="1372707"/>
            <a:chOff x="0" y="-95249"/>
            <a:chExt cx="17537119" cy="1830276"/>
          </a:xfrm>
        </p:grpSpPr>
        <p:sp>
          <p:nvSpPr>
            <p:cNvPr id="12" name="TextBox 12"/>
            <p:cNvSpPr txBox="1"/>
            <p:nvPr/>
          </p:nvSpPr>
          <p:spPr>
            <a:xfrm>
              <a:off x="0" y="-95249"/>
              <a:ext cx="17537119" cy="1060119"/>
            </a:xfrm>
            <a:prstGeom prst="rect">
              <a:avLst/>
            </a:prstGeom>
          </p:spPr>
          <p:txBody>
            <a:bodyPr lIns="0" tIns="0" rIns="0" bIns="0" rtlCol="0" anchor="t">
              <a:spAutoFit/>
            </a:bodyPr>
            <a:lstStyle/>
            <a:p>
              <a:pPr marL="0" lvl="0" indent="0">
                <a:lnSpc>
                  <a:spcPts val="6223"/>
                </a:lnSpc>
                <a:spcBef>
                  <a:spcPct val="0"/>
                </a:spcBef>
              </a:pPr>
              <a:r>
                <a:rPr lang="en-US" sz="5186" dirty="0">
                  <a:solidFill>
                    <a:srgbClr val="544036"/>
                  </a:solidFill>
                  <a:latin typeface="+mj-lt"/>
                </a:rPr>
                <a:t>Company areas</a:t>
              </a:r>
            </a:p>
          </p:txBody>
        </p:sp>
        <p:sp>
          <p:nvSpPr>
            <p:cNvPr id="13" name="TextBox 13"/>
            <p:cNvSpPr txBox="1"/>
            <p:nvPr/>
          </p:nvSpPr>
          <p:spPr>
            <a:xfrm>
              <a:off x="0" y="1105899"/>
              <a:ext cx="17537119" cy="629128"/>
            </a:xfrm>
            <a:prstGeom prst="rect">
              <a:avLst/>
            </a:prstGeom>
          </p:spPr>
          <p:txBody>
            <a:bodyPr lIns="0" tIns="0" rIns="0" bIns="0" rtlCol="0" anchor="t">
              <a:spAutoFit/>
            </a:bodyPr>
            <a:lstStyle/>
            <a:p>
              <a:pPr marL="0" lvl="0" indent="0">
                <a:lnSpc>
                  <a:spcPts val="4011"/>
                </a:lnSpc>
                <a:spcBef>
                  <a:spcPct val="0"/>
                </a:spcBef>
              </a:pPr>
              <a:r>
                <a:rPr lang="en-US" sz="2674" dirty="0">
                  <a:solidFill>
                    <a:srgbClr val="544036"/>
                  </a:solidFill>
                  <a:latin typeface="Montserrat"/>
                </a:rPr>
                <a:t>MARKETING AND SALES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Freeform 2"/>
          <p:cNvSpPr/>
          <p:nvPr/>
        </p:nvSpPr>
        <p:spPr>
          <a:xfrm>
            <a:off x="10396908" y="3033383"/>
            <a:ext cx="12432353" cy="12432353"/>
          </a:xfrm>
          <a:custGeom>
            <a:avLst/>
            <a:gdLst/>
            <a:ahLst/>
            <a:cxnLst/>
            <a:rect l="l" t="t" r="r" b="b"/>
            <a:pathLst>
              <a:path w="12432353" h="12432353">
                <a:moveTo>
                  <a:pt x="0" y="0"/>
                </a:moveTo>
                <a:lnTo>
                  <a:pt x="12432353" y="0"/>
                </a:lnTo>
                <a:lnTo>
                  <a:pt x="12432353" y="12432353"/>
                </a:lnTo>
                <a:lnTo>
                  <a:pt x="0" y="124323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646512" y="-5912889"/>
            <a:ext cx="14025930" cy="14025930"/>
          </a:xfrm>
          <a:custGeom>
            <a:avLst/>
            <a:gdLst/>
            <a:ahLst/>
            <a:cxnLst/>
            <a:rect l="l" t="t" r="r" b="b"/>
            <a:pathLst>
              <a:path w="14025930" h="14025930">
                <a:moveTo>
                  <a:pt x="0" y="0"/>
                </a:moveTo>
                <a:lnTo>
                  <a:pt x="14025930" y="0"/>
                </a:lnTo>
                <a:lnTo>
                  <a:pt x="14025930" y="14025930"/>
                </a:lnTo>
                <a:lnTo>
                  <a:pt x="0" y="14025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206032" y="3824050"/>
            <a:ext cx="3228170" cy="3228157"/>
            <a:chOff x="0" y="0"/>
            <a:chExt cx="6350000" cy="6349975"/>
          </a:xfrm>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t="-25047" b="-25047"/>
              </a:stretch>
            </a:blipFill>
          </p:spPr>
        </p:sp>
      </p:grpSp>
      <p:grpSp>
        <p:nvGrpSpPr>
          <p:cNvPr id="6" name="Group 6"/>
          <p:cNvGrpSpPr/>
          <p:nvPr/>
        </p:nvGrpSpPr>
        <p:grpSpPr>
          <a:xfrm>
            <a:off x="7529915" y="3824050"/>
            <a:ext cx="3228170" cy="3228157"/>
            <a:chOff x="0" y="0"/>
            <a:chExt cx="6350000" cy="6349975"/>
          </a:xfrm>
        </p:grpSpPr>
        <p:sp>
          <p:nvSpPr>
            <p:cNvPr id="7" name="Freeform 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t="-25047" b="-25047"/>
              </a:stretch>
            </a:blipFill>
          </p:spPr>
        </p:sp>
      </p:grpSp>
      <p:grpSp>
        <p:nvGrpSpPr>
          <p:cNvPr id="8" name="Group 8"/>
          <p:cNvGrpSpPr/>
          <p:nvPr/>
        </p:nvGrpSpPr>
        <p:grpSpPr>
          <a:xfrm>
            <a:off x="13045026" y="3824050"/>
            <a:ext cx="3228170" cy="3228157"/>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t="-25047" b="-25047"/>
              </a:stretch>
            </a:blipFill>
          </p:spPr>
        </p:sp>
      </p:grpSp>
      <p:grpSp>
        <p:nvGrpSpPr>
          <p:cNvPr id="10" name="Group 10"/>
          <p:cNvGrpSpPr/>
          <p:nvPr/>
        </p:nvGrpSpPr>
        <p:grpSpPr>
          <a:xfrm>
            <a:off x="2055534" y="7540822"/>
            <a:ext cx="3529165" cy="1234677"/>
            <a:chOff x="0" y="0"/>
            <a:chExt cx="4705553" cy="1646236"/>
          </a:xfrm>
        </p:grpSpPr>
        <p:sp>
          <p:nvSpPr>
            <p:cNvPr id="11" name="TextBox 11"/>
            <p:cNvSpPr txBox="1"/>
            <p:nvPr/>
          </p:nvSpPr>
          <p:spPr>
            <a:xfrm>
              <a:off x="0" y="699628"/>
              <a:ext cx="4705553" cy="946658"/>
            </a:xfrm>
            <a:prstGeom prst="rect">
              <a:avLst/>
            </a:prstGeom>
          </p:spPr>
          <p:txBody>
            <a:bodyPr lIns="0" tIns="0" rIns="0" bIns="0" rtlCol="0" anchor="t">
              <a:spAutoFit/>
            </a:bodyPr>
            <a:lstStyle/>
            <a:p>
              <a:pPr marL="0" lvl="0" indent="0" algn="ctr">
                <a:lnSpc>
                  <a:spcPts val="2886"/>
                </a:lnSpc>
              </a:pPr>
              <a:r>
                <a:rPr lang="en-US" sz="2220">
                  <a:solidFill>
                    <a:srgbClr val="544036"/>
                  </a:solidFill>
                  <a:latin typeface="Montserrat"/>
                </a:rPr>
                <a:t>Our best-selling products</a:t>
              </a:r>
            </a:p>
          </p:txBody>
        </p:sp>
        <p:sp>
          <p:nvSpPr>
            <p:cNvPr id="12" name="TextBox 12"/>
            <p:cNvSpPr txBox="1"/>
            <p:nvPr/>
          </p:nvSpPr>
          <p:spPr>
            <a:xfrm>
              <a:off x="0" y="-19050"/>
              <a:ext cx="4705553" cy="546523"/>
            </a:xfrm>
            <a:prstGeom prst="rect">
              <a:avLst/>
            </a:prstGeom>
          </p:spPr>
          <p:txBody>
            <a:bodyPr lIns="0" tIns="0" rIns="0" bIns="0" rtlCol="0" anchor="t">
              <a:spAutoFit/>
            </a:bodyPr>
            <a:lstStyle/>
            <a:p>
              <a:pPr marL="0" lvl="0" indent="0" algn="ctr">
                <a:lnSpc>
                  <a:spcPts val="3380"/>
                </a:lnSpc>
              </a:pPr>
              <a:r>
                <a:rPr lang="en-US" sz="2600">
                  <a:solidFill>
                    <a:srgbClr val="544036"/>
                  </a:solidFill>
                  <a:latin typeface="Montserrat Bold"/>
                </a:rPr>
                <a:t>ADAPTER</a:t>
              </a:r>
            </a:p>
          </p:txBody>
        </p:sp>
      </p:grpSp>
      <p:grpSp>
        <p:nvGrpSpPr>
          <p:cNvPr id="13" name="Group 13"/>
          <p:cNvGrpSpPr/>
          <p:nvPr/>
        </p:nvGrpSpPr>
        <p:grpSpPr>
          <a:xfrm>
            <a:off x="7379418" y="7540822"/>
            <a:ext cx="3529165" cy="1234677"/>
            <a:chOff x="0" y="0"/>
            <a:chExt cx="4705553" cy="1646236"/>
          </a:xfrm>
        </p:grpSpPr>
        <p:sp>
          <p:nvSpPr>
            <p:cNvPr id="14" name="TextBox 14"/>
            <p:cNvSpPr txBox="1"/>
            <p:nvPr/>
          </p:nvSpPr>
          <p:spPr>
            <a:xfrm>
              <a:off x="0" y="699628"/>
              <a:ext cx="4705553" cy="946658"/>
            </a:xfrm>
            <a:prstGeom prst="rect">
              <a:avLst/>
            </a:prstGeom>
          </p:spPr>
          <p:txBody>
            <a:bodyPr lIns="0" tIns="0" rIns="0" bIns="0" rtlCol="0" anchor="t">
              <a:spAutoFit/>
            </a:bodyPr>
            <a:lstStyle/>
            <a:p>
              <a:pPr marL="0" lvl="0" indent="0" algn="ctr">
                <a:lnSpc>
                  <a:spcPts val="2886"/>
                </a:lnSpc>
              </a:pPr>
              <a:r>
                <a:rPr lang="en-US" sz="2220">
                  <a:solidFill>
                    <a:srgbClr val="544036"/>
                  </a:solidFill>
                  <a:latin typeface="Montserrat"/>
                </a:rPr>
                <a:t>Our best-selling products</a:t>
              </a:r>
            </a:p>
          </p:txBody>
        </p:sp>
        <p:sp>
          <p:nvSpPr>
            <p:cNvPr id="15" name="TextBox 15"/>
            <p:cNvSpPr txBox="1"/>
            <p:nvPr/>
          </p:nvSpPr>
          <p:spPr>
            <a:xfrm>
              <a:off x="0" y="-19050"/>
              <a:ext cx="4705553" cy="546523"/>
            </a:xfrm>
            <a:prstGeom prst="rect">
              <a:avLst/>
            </a:prstGeom>
          </p:spPr>
          <p:txBody>
            <a:bodyPr lIns="0" tIns="0" rIns="0" bIns="0" rtlCol="0" anchor="t">
              <a:spAutoFit/>
            </a:bodyPr>
            <a:lstStyle/>
            <a:p>
              <a:pPr marL="0" lvl="0" indent="0" algn="ctr">
                <a:lnSpc>
                  <a:spcPts val="3380"/>
                </a:lnSpc>
              </a:pPr>
              <a:r>
                <a:rPr lang="en-US" sz="2600">
                  <a:solidFill>
                    <a:srgbClr val="544036"/>
                  </a:solidFill>
                  <a:latin typeface="Montserrat Bold"/>
                </a:rPr>
                <a:t>WEB</a:t>
              </a:r>
            </a:p>
          </p:txBody>
        </p:sp>
      </p:grpSp>
      <p:grpSp>
        <p:nvGrpSpPr>
          <p:cNvPr id="16" name="Group 16"/>
          <p:cNvGrpSpPr/>
          <p:nvPr/>
        </p:nvGrpSpPr>
        <p:grpSpPr>
          <a:xfrm>
            <a:off x="12894528" y="7540822"/>
            <a:ext cx="3529165" cy="1234677"/>
            <a:chOff x="0" y="0"/>
            <a:chExt cx="4705553" cy="1646236"/>
          </a:xfrm>
        </p:grpSpPr>
        <p:sp>
          <p:nvSpPr>
            <p:cNvPr id="17" name="TextBox 17"/>
            <p:cNvSpPr txBox="1"/>
            <p:nvPr/>
          </p:nvSpPr>
          <p:spPr>
            <a:xfrm>
              <a:off x="0" y="699628"/>
              <a:ext cx="4705553" cy="946658"/>
            </a:xfrm>
            <a:prstGeom prst="rect">
              <a:avLst/>
            </a:prstGeom>
          </p:spPr>
          <p:txBody>
            <a:bodyPr lIns="0" tIns="0" rIns="0" bIns="0" rtlCol="0" anchor="t">
              <a:spAutoFit/>
            </a:bodyPr>
            <a:lstStyle/>
            <a:p>
              <a:pPr marL="0" lvl="0" indent="0" algn="ctr">
                <a:lnSpc>
                  <a:spcPts val="2886"/>
                </a:lnSpc>
              </a:pPr>
              <a:r>
                <a:rPr lang="en-US" sz="2220">
                  <a:solidFill>
                    <a:srgbClr val="544036"/>
                  </a:solidFill>
                  <a:latin typeface="Montserrat"/>
                </a:rPr>
                <a:t>Our best-selling products</a:t>
              </a:r>
            </a:p>
          </p:txBody>
        </p:sp>
        <p:sp>
          <p:nvSpPr>
            <p:cNvPr id="18" name="TextBox 18"/>
            <p:cNvSpPr txBox="1"/>
            <p:nvPr/>
          </p:nvSpPr>
          <p:spPr>
            <a:xfrm>
              <a:off x="0" y="-19050"/>
              <a:ext cx="4705553" cy="546523"/>
            </a:xfrm>
            <a:prstGeom prst="rect">
              <a:avLst/>
            </a:prstGeom>
          </p:spPr>
          <p:txBody>
            <a:bodyPr lIns="0" tIns="0" rIns="0" bIns="0" rtlCol="0" anchor="t">
              <a:spAutoFit/>
            </a:bodyPr>
            <a:lstStyle/>
            <a:p>
              <a:pPr marL="0" lvl="0" indent="0" algn="ctr">
                <a:lnSpc>
                  <a:spcPts val="3380"/>
                </a:lnSpc>
              </a:pPr>
              <a:r>
                <a:rPr lang="en-US" sz="2600">
                  <a:solidFill>
                    <a:srgbClr val="544036"/>
                  </a:solidFill>
                  <a:latin typeface="Montserrat Bold"/>
                </a:rPr>
                <a:t>HEADPHONES</a:t>
              </a:r>
            </a:p>
          </p:txBody>
        </p:sp>
      </p:grpSp>
      <p:grpSp>
        <p:nvGrpSpPr>
          <p:cNvPr id="19" name="Group 19"/>
          <p:cNvGrpSpPr/>
          <p:nvPr/>
        </p:nvGrpSpPr>
        <p:grpSpPr>
          <a:xfrm>
            <a:off x="2990064" y="821531"/>
            <a:ext cx="12062703" cy="1620366"/>
            <a:chOff x="0" y="-276225"/>
            <a:chExt cx="16083604" cy="2160488"/>
          </a:xfrm>
        </p:grpSpPr>
        <p:sp>
          <p:nvSpPr>
            <p:cNvPr id="20" name="TextBox 20"/>
            <p:cNvSpPr txBox="1"/>
            <p:nvPr/>
          </p:nvSpPr>
          <p:spPr>
            <a:xfrm>
              <a:off x="0" y="1261963"/>
              <a:ext cx="16083604" cy="622300"/>
            </a:xfrm>
            <a:prstGeom prst="rect">
              <a:avLst/>
            </a:prstGeom>
          </p:spPr>
          <p:txBody>
            <a:bodyPr lIns="0" tIns="0" rIns="0" bIns="0" rtlCol="0" anchor="t">
              <a:spAutoFit/>
            </a:bodyPr>
            <a:lstStyle/>
            <a:p>
              <a:pPr marL="0" lvl="0" indent="0" algn="ctr">
                <a:lnSpc>
                  <a:spcPts val="3720"/>
                </a:lnSpc>
              </a:pPr>
              <a:r>
                <a:rPr lang="en-US" sz="3100">
                  <a:solidFill>
                    <a:srgbClr val="544036"/>
                  </a:solidFill>
                  <a:latin typeface="Montserrat"/>
                </a:rPr>
                <a:t>BEST SELLERS</a:t>
              </a:r>
            </a:p>
          </p:txBody>
        </p:sp>
        <p:sp>
          <p:nvSpPr>
            <p:cNvPr id="21" name="TextBox 21"/>
            <p:cNvSpPr txBox="1"/>
            <p:nvPr/>
          </p:nvSpPr>
          <p:spPr>
            <a:xfrm>
              <a:off x="524875" y="-276225"/>
              <a:ext cx="15033855" cy="1307024"/>
            </a:xfrm>
            <a:prstGeom prst="rect">
              <a:avLst/>
            </a:prstGeom>
          </p:spPr>
          <p:txBody>
            <a:bodyPr lIns="0" tIns="0" rIns="0" bIns="0" rtlCol="0" anchor="t">
              <a:spAutoFit/>
            </a:bodyPr>
            <a:lstStyle/>
            <a:p>
              <a:pPr marL="0" lvl="0" indent="0" algn="ctr">
                <a:lnSpc>
                  <a:spcPts val="8400"/>
                </a:lnSpc>
              </a:pPr>
              <a:r>
                <a:rPr lang="en-US" sz="5600" dirty="0">
                  <a:solidFill>
                    <a:srgbClr val="544036"/>
                  </a:solidFill>
                  <a:latin typeface="+mj-lt"/>
                </a:rPr>
                <a:t>Products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896491"/>
          </a:xfrm>
          <a:prstGeom prst="rect">
            <a:avLst/>
          </a:prstGeom>
          <a:solidFill>
            <a:srgbClr val="544036"/>
          </a:solidFill>
        </p:spPr>
      </p:sp>
      <p:sp>
        <p:nvSpPr>
          <p:cNvPr id="3" name="TextBox 3"/>
          <p:cNvSpPr txBox="1"/>
          <p:nvPr/>
        </p:nvSpPr>
        <p:spPr>
          <a:xfrm>
            <a:off x="1298591" y="1163068"/>
            <a:ext cx="6509544" cy="1186094"/>
          </a:xfrm>
          <a:prstGeom prst="rect">
            <a:avLst/>
          </a:prstGeom>
        </p:spPr>
        <p:txBody>
          <a:bodyPr lIns="0" tIns="0" rIns="0" bIns="0" rtlCol="0" anchor="t">
            <a:spAutoFit/>
          </a:bodyPr>
          <a:lstStyle/>
          <a:p>
            <a:pPr marL="0" lvl="0" indent="0">
              <a:lnSpc>
                <a:spcPts val="9879"/>
              </a:lnSpc>
            </a:pPr>
            <a:r>
              <a:rPr lang="en-US" sz="7599" dirty="0">
                <a:solidFill>
                  <a:srgbClr val="FAF4F0"/>
                </a:solidFill>
                <a:latin typeface="+mj-lt"/>
              </a:rPr>
              <a:t>News</a:t>
            </a:r>
          </a:p>
        </p:txBody>
      </p:sp>
      <p:sp>
        <p:nvSpPr>
          <p:cNvPr id="4" name="TextBox 4"/>
          <p:cNvSpPr txBox="1"/>
          <p:nvPr/>
        </p:nvSpPr>
        <p:spPr>
          <a:xfrm>
            <a:off x="9014224" y="1340784"/>
            <a:ext cx="6490257" cy="1195873"/>
          </a:xfrm>
          <a:prstGeom prst="rect">
            <a:avLst/>
          </a:prstGeom>
        </p:spPr>
        <p:txBody>
          <a:bodyPr lIns="0" tIns="0" rIns="0" bIns="0" rtlCol="0" anchor="t">
            <a:spAutoFit/>
          </a:bodyPr>
          <a:lstStyle/>
          <a:p>
            <a:pPr marL="0" lvl="0" indent="0">
              <a:lnSpc>
                <a:spcPts val="3170"/>
              </a:lnSpc>
            </a:pPr>
            <a:r>
              <a:rPr lang="en-US" sz="2438">
                <a:solidFill>
                  <a:srgbClr val="FAF4F0"/>
                </a:solidFill>
                <a:latin typeface="Montserrat"/>
              </a:rPr>
              <a:t>THANKS TO TECHNOLOGICAL ADVANCES, WE HAVE IMPROVED THE FOLLOWING PRODUCTS.</a:t>
            </a:r>
          </a:p>
        </p:txBody>
      </p:sp>
      <p:sp>
        <p:nvSpPr>
          <p:cNvPr id="5" name="TextBox 5"/>
          <p:cNvSpPr txBox="1"/>
          <p:nvPr/>
        </p:nvSpPr>
        <p:spPr>
          <a:xfrm>
            <a:off x="1587291" y="5298240"/>
            <a:ext cx="5724254" cy="401158"/>
          </a:xfrm>
          <a:prstGeom prst="rect">
            <a:avLst/>
          </a:prstGeom>
        </p:spPr>
        <p:txBody>
          <a:bodyPr lIns="0" tIns="0" rIns="0" bIns="0" rtlCol="0" anchor="t">
            <a:spAutoFit/>
          </a:bodyPr>
          <a:lstStyle/>
          <a:p>
            <a:pPr marL="0" lvl="0" indent="0">
              <a:lnSpc>
                <a:spcPts val="3331"/>
              </a:lnSpc>
            </a:pPr>
            <a:r>
              <a:rPr lang="en-US" sz="2220">
                <a:solidFill>
                  <a:srgbClr val="544036"/>
                </a:solidFill>
                <a:latin typeface="Montserrat"/>
              </a:rPr>
              <a:t>Our best-selling products</a:t>
            </a:r>
          </a:p>
        </p:txBody>
      </p:sp>
      <p:sp>
        <p:nvSpPr>
          <p:cNvPr id="6" name="TextBox 6"/>
          <p:cNvSpPr txBox="1"/>
          <p:nvPr/>
        </p:nvSpPr>
        <p:spPr>
          <a:xfrm>
            <a:off x="1587291" y="4859077"/>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NETWORKS</a:t>
            </a:r>
          </a:p>
        </p:txBody>
      </p:sp>
      <p:sp>
        <p:nvSpPr>
          <p:cNvPr id="7" name="TextBox 7"/>
          <p:cNvSpPr txBox="1"/>
          <p:nvPr/>
        </p:nvSpPr>
        <p:spPr>
          <a:xfrm>
            <a:off x="1577766" y="8467915"/>
            <a:ext cx="5724254" cy="394327"/>
          </a:xfrm>
          <a:prstGeom prst="rect">
            <a:avLst/>
          </a:prstGeom>
        </p:spPr>
        <p:txBody>
          <a:bodyPr lIns="0" tIns="0" rIns="0" bIns="0" rtlCol="0" anchor="t">
            <a:spAutoFit/>
          </a:bodyPr>
          <a:lstStyle/>
          <a:p>
            <a:pPr marL="0" lvl="0" indent="0">
              <a:lnSpc>
                <a:spcPts val="3225"/>
              </a:lnSpc>
            </a:pPr>
            <a:r>
              <a:rPr lang="en-US" sz="2150">
                <a:solidFill>
                  <a:srgbClr val="544036"/>
                </a:solidFill>
                <a:latin typeface="Montserrat"/>
              </a:rPr>
              <a:t>Our best-selling products</a:t>
            </a:r>
          </a:p>
        </p:txBody>
      </p:sp>
      <p:sp>
        <p:nvSpPr>
          <p:cNvPr id="8" name="TextBox 8"/>
          <p:cNvSpPr txBox="1"/>
          <p:nvPr/>
        </p:nvSpPr>
        <p:spPr>
          <a:xfrm>
            <a:off x="1577766" y="8030873"/>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HEADPHONES</a:t>
            </a:r>
          </a:p>
        </p:txBody>
      </p:sp>
      <p:sp>
        <p:nvSpPr>
          <p:cNvPr id="9" name="TextBox 9"/>
          <p:cNvSpPr txBox="1"/>
          <p:nvPr/>
        </p:nvSpPr>
        <p:spPr>
          <a:xfrm>
            <a:off x="1587291" y="6874492"/>
            <a:ext cx="5724254" cy="400618"/>
          </a:xfrm>
          <a:prstGeom prst="rect">
            <a:avLst/>
          </a:prstGeom>
        </p:spPr>
        <p:txBody>
          <a:bodyPr lIns="0" tIns="0" rIns="0" bIns="0" rtlCol="0" anchor="t">
            <a:spAutoFit/>
          </a:bodyPr>
          <a:lstStyle/>
          <a:p>
            <a:pPr marL="0" lvl="0" indent="0">
              <a:lnSpc>
                <a:spcPts val="3352"/>
              </a:lnSpc>
            </a:pPr>
            <a:r>
              <a:rPr lang="en-US" sz="2235">
                <a:solidFill>
                  <a:srgbClr val="544036"/>
                </a:solidFill>
                <a:latin typeface="Montserrat"/>
              </a:rPr>
              <a:t>Our best-selling products</a:t>
            </a:r>
          </a:p>
        </p:txBody>
      </p:sp>
      <p:sp>
        <p:nvSpPr>
          <p:cNvPr id="10" name="TextBox 10"/>
          <p:cNvSpPr txBox="1"/>
          <p:nvPr/>
        </p:nvSpPr>
        <p:spPr>
          <a:xfrm>
            <a:off x="1587291" y="6439838"/>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SOUND</a:t>
            </a:r>
          </a:p>
        </p:txBody>
      </p:sp>
      <p:sp>
        <p:nvSpPr>
          <p:cNvPr id="11" name="Freeform 11"/>
          <p:cNvSpPr/>
          <p:nvPr/>
        </p:nvSpPr>
        <p:spPr>
          <a:xfrm>
            <a:off x="9004699" y="3896491"/>
            <a:ext cx="3094434" cy="6390509"/>
          </a:xfrm>
          <a:custGeom>
            <a:avLst/>
            <a:gdLst/>
            <a:ahLst/>
            <a:cxnLst/>
            <a:rect l="l" t="t" r="r" b="b"/>
            <a:pathLst>
              <a:path w="3094434" h="6390509">
                <a:moveTo>
                  <a:pt x="0" y="0"/>
                </a:moveTo>
                <a:lnTo>
                  <a:pt x="3094434" y="0"/>
                </a:lnTo>
                <a:lnTo>
                  <a:pt x="3094434" y="6390509"/>
                </a:lnTo>
                <a:lnTo>
                  <a:pt x="0" y="6390509"/>
                </a:lnTo>
                <a:lnTo>
                  <a:pt x="0" y="0"/>
                </a:lnTo>
                <a:close/>
              </a:path>
            </a:pathLst>
          </a:custGeom>
          <a:blipFill>
            <a:blip r:embed="rId2"/>
            <a:stretch>
              <a:fillRect l="-18795" r="-18795"/>
            </a:stretch>
          </a:blipFill>
        </p:spPr>
      </p:sp>
      <p:sp>
        <p:nvSpPr>
          <p:cNvPr id="12" name="Freeform 12"/>
          <p:cNvSpPr/>
          <p:nvPr/>
        </p:nvSpPr>
        <p:spPr>
          <a:xfrm>
            <a:off x="12099133" y="3896491"/>
            <a:ext cx="3094434" cy="6390509"/>
          </a:xfrm>
          <a:custGeom>
            <a:avLst/>
            <a:gdLst/>
            <a:ahLst/>
            <a:cxnLst/>
            <a:rect l="l" t="t" r="r" b="b"/>
            <a:pathLst>
              <a:path w="3094434" h="6390509">
                <a:moveTo>
                  <a:pt x="0" y="0"/>
                </a:moveTo>
                <a:lnTo>
                  <a:pt x="3094433" y="0"/>
                </a:lnTo>
                <a:lnTo>
                  <a:pt x="3094433" y="6390509"/>
                </a:lnTo>
                <a:lnTo>
                  <a:pt x="0" y="6390509"/>
                </a:lnTo>
                <a:lnTo>
                  <a:pt x="0" y="0"/>
                </a:lnTo>
                <a:close/>
              </a:path>
            </a:pathLst>
          </a:custGeom>
          <a:blipFill>
            <a:blip r:embed="rId3"/>
            <a:stretch>
              <a:fillRect l="-18838" r="-18838"/>
            </a:stretch>
          </a:blipFill>
        </p:spPr>
      </p:sp>
      <p:sp>
        <p:nvSpPr>
          <p:cNvPr id="13" name="Freeform 13"/>
          <p:cNvSpPr/>
          <p:nvPr/>
        </p:nvSpPr>
        <p:spPr>
          <a:xfrm>
            <a:off x="15193566" y="3896491"/>
            <a:ext cx="3094434" cy="6390509"/>
          </a:xfrm>
          <a:custGeom>
            <a:avLst/>
            <a:gdLst/>
            <a:ahLst/>
            <a:cxnLst/>
            <a:rect l="l" t="t" r="r" b="b"/>
            <a:pathLst>
              <a:path w="3094434" h="6390509">
                <a:moveTo>
                  <a:pt x="0" y="0"/>
                </a:moveTo>
                <a:lnTo>
                  <a:pt x="3094434" y="0"/>
                </a:lnTo>
                <a:lnTo>
                  <a:pt x="3094434" y="6390509"/>
                </a:lnTo>
                <a:lnTo>
                  <a:pt x="0" y="6390509"/>
                </a:lnTo>
                <a:lnTo>
                  <a:pt x="0" y="0"/>
                </a:lnTo>
                <a:close/>
              </a:path>
            </a:pathLst>
          </a:custGeom>
          <a:blipFill>
            <a:blip r:embed="rId4"/>
            <a:stretch>
              <a:fillRect l="-18795" r="-18795"/>
            </a:stretch>
          </a:blipFill>
        </p:spPr>
      </p:sp>
      <p:sp>
        <p:nvSpPr>
          <p:cNvPr id="14" name="Freeform 14"/>
          <p:cNvSpPr/>
          <p:nvPr/>
        </p:nvSpPr>
        <p:spPr>
          <a:xfrm rot="-10800000" flipH="1">
            <a:off x="13903228" y="2366382"/>
            <a:ext cx="2580677" cy="858662"/>
          </a:xfrm>
          <a:custGeom>
            <a:avLst/>
            <a:gdLst/>
            <a:ahLst/>
            <a:cxnLst/>
            <a:rect l="l" t="t" r="r" b="b"/>
            <a:pathLst>
              <a:path w="2580677" h="858662">
                <a:moveTo>
                  <a:pt x="2580677" y="0"/>
                </a:moveTo>
                <a:lnTo>
                  <a:pt x="0" y="0"/>
                </a:lnTo>
                <a:lnTo>
                  <a:pt x="0" y="858662"/>
                </a:lnTo>
                <a:lnTo>
                  <a:pt x="2580677" y="858662"/>
                </a:lnTo>
                <a:lnTo>
                  <a:pt x="2580677"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Lexend Deca"/>
        <a:ea typeface=""/>
        <a:cs typeface=""/>
      </a:majorFont>
      <a:minorFont>
        <a:latin typeface="Tenori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692</Words>
  <Application>Microsoft Office PowerPoint</Application>
  <PresentationFormat>Custom</PresentationFormat>
  <Paragraphs>141</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Montserrat</vt:lpstr>
      <vt:lpstr>Montserrat SemiBold</vt:lpstr>
      <vt:lpstr>Arial</vt:lpstr>
      <vt:lpstr>Lazord Sans Serif Expanded</vt:lpstr>
      <vt:lpstr>Lexend Deca</vt:lpstr>
      <vt:lpstr>Tenorite</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Brown Professional Business Project Presentation</dc:title>
  <cp:lastModifiedBy>Balasubramanian P.G</cp:lastModifiedBy>
  <cp:revision>2</cp:revision>
  <dcterms:created xsi:type="dcterms:W3CDTF">2006-08-16T00:00:00Z</dcterms:created>
  <dcterms:modified xsi:type="dcterms:W3CDTF">2024-05-01T16:41:34Z</dcterms:modified>
  <dc:identifier>DAGDlqGAx2U</dc:identifier>
</cp:coreProperties>
</file>